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4"/>
  </p:notesMasterIdLst>
  <p:sldIdLst>
    <p:sldId id="256" r:id="rId2"/>
    <p:sldId id="276" r:id="rId3"/>
    <p:sldId id="277" r:id="rId4"/>
    <p:sldId id="278" r:id="rId5"/>
    <p:sldId id="279" r:id="rId6"/>
    <p:sldId id="260" r:id="rId7"/>
    <p:sldId id="258" r:id="rId8"/>
    <p:sldId id="265" r:id="rId9"/>
    <p:sldId id="261" r:id="rId10"/>
    <p:sldId id="267" r:id="rId11"/>
    <p:sldId id="292" r:id="rId12"/>
    <p:sldId id="266" r:id="rId13"/>
    <p:sldId id="268" r:id="rId14"/>
    <p:sldId id="269" r:id="rId15"/>
    <p:sldId id="290" r:id="rId16"/>
    <p:sldId id="291" r:id="rId17"/>
    <p:sldId id="272" r:id="rId18"/>
    <p:sldId id="262" r:id="rId19"/>
    <p:sldId id="263" r:id="rId20"/>
    <p:sldId id="264" r:id="rId21"/>
    <p:sldId id="273" r:id="rId22"/>
    <p:sldId id="274" r:id="rId23"/>
    <p:sldId id="275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0" r:id="rId32"/>
    <p:sldId id="281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Segoe Print" panose="02000600000000000000" pitchFamily="2" charset="0"/>
      <p:regular r:id="rId37"/>
      <p:bold r:id="rId38"/>
    </p:embeddedFont>
    <p:embeddedFont>
      <p:font typeface="Cambria Math" panose="02040503050406030204" pitchFamily="18" charset="0"/>
      <p:regular r:id="rId39"/>
    </p:embeddedFont>
    <p:embeddedFont>
      <p:font typeface="HY헤드라인M" panose="0203060000010101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51979"/>
    <a:srgbClr val="78A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703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9B60F-E3EF-464A-BA0D-7DF85FD0E6D3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C6C40-B9A2-466D-81E0-CE809A8CE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07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6C40-B9A2-466D-81E0-CE809A8CEB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2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6C40-B9A2-466D-81E0-CE809A8CEB4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64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6C40-B9A2-466D-81E0-CE809A8CEB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9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6C40-B9A2-466D-81E0-CE809A8CEB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79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6C40-B9A2-466D-81E0-CE809A8CEB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6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4.naver.net/20101110_195/lmlm4864_1289377936723BcAr5_JPEG/%B1%D7%B7%B9%C0%CC.jpg?type=w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81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grpSp>
        <p:nvGrpSpPr>
          <p:cNvPr id="10" name="그룹 9"/>
          <p:cNvGrpSpPr/>
          <p:nvPr/>
        </p:nvGrpSpPr>
        <p:grpSpPr>
          <a:xfrm>
            <a:off x="946965" y="1368446"/>
            <a:ext cx="6157255" cy="4175103"/>
            <a:chOff x="2280020" y="1591579"/>
            <a:chExt cx="4448024" cy="268967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415801" y="1591579"/>
              <a:ext cx="4176464" cy="0"/>
            </a:xfrm>
            <a:prstGeom prst="line">
              <a:avLst/>
            </a:prstGeom>
            <a:ln w="47625">
              <a:solidFill>
                <a:srgbClr val="2287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415801" y="2045940"/>
              <a:ext cx="4176464" cy="0"/>
            </a:xfrm>
            <a:prstGeom prst="line">
              <a:avLst/>
            </a:prstGeom>
            <a:ln w="22225">
              <a:solidFill>
                <a:srgbClr val="2287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415801" y="4281249"/>
              <a:ext cx="4176464" cy="0"/>
            </a:xfrm>
            <a:prstGeom prst="line">
              <a:avLst/>
            </a:prstGeom>
            <a:ln w="76200">
              <a:solidFill>
                <a:srgbClr val="2287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86960" y="1619262"/>
              <a:ext cx="4234144" cy="376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300" dirty="0">
                  <a:ln>
                    <a:solidFill>
                      <a:srgbClr val="92D050">
                        <a:alpha val="0"/>
                      </a:srgbClr>
                    </a:solidFill>
                  </a:ln>
                  <a:gradFill flip="none" rotWithShape="1">
                    <a:gsLst>
                      <a:gs pos="0">
                        <a:srgbClr val="85A644">
                          <a:shade val="30000"/>
                          <a:satMod val="115000"/>
                        </a:srgbClr>
                      </a:gs>
                      <a:gs pos="50000">
                        <a:srgbClr val="85A644">
                          <a:shade val="67500"/>
                          <a:satMod val="115000"/>
                        </a:srgbClr>
                      </a:gs>
                      <a:gs pos="100000">
                        <a:srgbClr val="85A644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Deep Learning Seminar</a:t>
              </a:r>
              <a:endParaRPr lang="ko-KR" altLang="en-US" sz="3200" b="1" spc="300" dirty="0">
                <a:ln>
                  <a:solidFill>
                    <a:srgbClr val="92D050">
                      <a:alpha val="0"/>
                    </a:srgbClr>
                  </a:solidFill>
                </a:ln>
                <a:gradFill flip="none" rotWithShape="1">
                  <a:gsLst>
                    <a:gs pos="0">
                      <a:srgbClr val="85A644">
                        <a:shade val="30000"/>
                        <a:satMod val="115000"/>
                      </a:srgbClr>
                    </a:gs>
                    <a:gs pos="50000">
                      <a:srgbClr val="85A644">
                        <a:shade val="67500"/>
                        <a:satMod val="115000"/>
                      </a:srgbClr>
                    </a:gs>
                    <a:gs pos="100000">
                      <a:srgbClr val="85A644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80020" y="2600684"/>
              <a:ext cx="4448024" cy="15267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spc="-150" baseline="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Comprehension of</a:t>
              </a:r>
            </a:p>
            <a:p>
              <a:pPr algn="ctr"/>
              <a:r>
                <a:rPr lang="en-US" altLang="ko-KR" sz="3600" b="1" spc="-150" baseline="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Word2vec with </a:t>
              </a:r>
              <a:r>
                <a:rPr lang="en-US" altLang="ko-KR" sz="3600" b="1" spc="-150" baseline="0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TensorFlow</a:t>
              </a:r>
              <a:endParaRPr lang="en-US" altLang="ko-KR" sz="3600" b="1" spc="-150" baseline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2800" b="1" spc="-150" baseline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2800" b="1" spc="-150" baseline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b="1" spc="-150" baseline="0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Fifth presentation </a:t>
              </a:r>
              <a:endParaRPr lang="en-US" altLang="ko-KR" sz="2800" b="1" spc="-150" baseline="0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042031" y="4908440"/>
            <a:ext cx="3416303" cy="715867"/>
            <a:chOff x="8093880" y="4908440"/>
            <a:chExt cx="2954243" cy="715867"/>
          </a:xfrm>
        </p:grpSpPr>
        <p:sp>
          <p:nvSpPr>
            <p:cNvPr id="4" name="TextBox 3"/>
            <p:cNvSpPr txBox="1"/>
            <p:nvPr/>
          </p:nvSpPr>
          <p:spPr>
            <a:xfrm>
              <a:off x="8093880" y="4977976"/>
              <a:ext cx="29542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HYU</a:t>
              </a:r>
              <a:r>
                <a:rPr lang="ko-KR" altLang="en-US" sz="1600" b="1" dirty="0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 err="1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AILab</a:t>
              </a:r>
              <a:endParaRPr lang="en-US" altLang="ko-KR" sz="1600" b="1" dirty="0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en-US" altLang="ko-KR" sz="2000" b="1" dirty="0" err="1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Jumin</a:t>
              </a:r>
              <a:r>
                <a:rPr lang="en-US" altLang="ko-KR" sz="2000" b="1" dirty="0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Oh, </a:t>
              </a:r>
              <a:r>
                <a:rPr lang="en-US" altLang="ko-KR" sz="2000" b="1" dirty="0" err="1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Doosoo</a:t>
              </a:r>
              <a:r>
                <a:rPr lang="en-US" altLang="ko-KR" sz="2000" b="1" dirty="0">
                  <a:gradFill flip="none" rotWithShape="1">
                    <a:gsLst>
                      <a:gs pos="0">
                        <a:schemeClr val="accent2">
                          <a:lumMod val="89000"/>
                        </a:schemeClr>
                      </a:gs>
                      <a:gs pos="23000">
                        <a:schemeClr val="accent2">
                          <a:lumMod val="89000"/>
                        </a:schemeClr>
                      </a:gs>
                      <a:gs pos="69000">
                        <a:schemeClr val="accent2">
                          <a:lumMod val="75000"/>
                        </a:schemeClr>
                      </a:gs>
                      <a:gs pos="97000">
                        <a:schemeClr val="accent2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Chang</a:t>
              </a:r>
              <a:endParaRPr lang="ko-KR" altLang="en-US" sz="2000" b="1" dirty="0">
                <a:gradFill flip="none" rotWithShape="1">
                  <a:gsLst>
                    <a:gs pos="0">
                      <a:schemeClr val="accent2">
                        <a:lumMod val="89000"/>
                      </a:schemeClr>
                    </a:gs>
                    <a:gs pos="23000">
                      <a:schemeClr val="accent2">
                        <a:lumMod val="89000"/>
                      </a:schemeClr>
                    </a:gs>
                    <a:gs pos="69000">
                      <a:schemeClr val="accent2">
                        <a:lumMod val="7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8262838" y="4908440"/>
              <a:ext cx="2729012" cy="0"/>
            </a:xfrm>
            <a:prstGeom prst="line">
              <a:avLst/>
            </a:prstGeom>
            <a:ln w="25400">
              <a:solidFill>
                <a:srgbClr val="F51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262838" y="5616326"/>
              <a:ext cx="2729011" cy="0"/>
            </a:xfrm>
            <a:prstGeom prst="line">
              <a:avLst/>
            </a:prstGeom>
            <a:ln w="38100">
              <a:solidFill>
                <a:srgbClr val="F51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내용 개체 틀 25"/>
          <p:cNvSpPr>
            <a:spLocks noGrp="1"/>
          </p:cNvSpPr>
          <p:nvPr>
            <p:ph sz="quarter" idx="12" hasCustomPrompt="1"/>
          </p:nvPr>
        </p:nvSpPr>
        <p:spPr>
          <a:xfrm>
            <a:off x="10277475" y="6324211"/>
            <a:ext cx="1733550" cy="428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1990-01-01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372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4.naver.net/20101110_195/lmlm4864_1289377936723BcAr5_JPEG/%B1%D7%B7%B9%C0%CC.jpg?type=w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cxnSp>
        <p:nvCxnSpPr>
          <p:cNvPr id="8" name="직선 연결선 7"/>
          <p:cNvCxnSpPr/>
          <p:nvPr/>
        </p:nvCxnSpPr>
        <p:spPr>
          <a:xfrm>
            <a:off x="0" y="876300"/>
            <a:ext cx="1219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047750"/>
            <a:ext cx="1219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171575"/>
            <a:ext cx="1219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304925"/>
            <a:ext cx="12192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676275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876300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085850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81150" y="1704975"/>
            <a:ext cx="2009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300" dirty="0">
                <a:ln>
                  <a:solidFill>
                    <a:srgbClr val="21796E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</a:t>
            </a:r>
            <a:r>
              <a:rPr lang="en-US" altLang="ko-KR" sz="4400" b="1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NDEX</a:t>
            </a:r>
            <a:endParaRPr lang="ko-KR" altLang="en-US" sz="4400" b="1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 hasCustomPrompt="1"/>
          </p:nvPr>
        </p:nvSpPr>
        <p:spPr>
          <a:xfrm>
            <a:off x="2586037" y="2894664"/>
            <a:ext cx="3079750" cy="29416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 </a:t>
            </a:r>
            <a:r>
              <a:rPr lang="ko-KR" altLang="en-US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서론</a:t>
            </a:r>
            <a:endParaRPr lang="en-US" altLang="ko-KR" sz="2800" kern="1200" baseline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r>
              <a:rPr lang="en-US" altLang="ko-KR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lang="ko-KR" altLang="en-US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본론</a:t>
            </a:r>
            <a:endParaRPr lang="en-US" altLang="ko-KR" sz="2800" kern="1200" baseline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r>
              <a:rPr lang="en-US" altLang="ko-KR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</a:t>
            </a:r>
            <a:r>
              <a:rPr lang="ko-KR" altLang="en-US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결론</a:t>
            </a:r>
            <a:endParaRPr lang="en-US" altLang="ko-KR" sz="2800" kern="1200" baseline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r>
              <a:rPr lang="en-US" altLang="ko-KR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3. </a:t>
            </a:r>
            <a:r>
              <a:rPr lang="ko-KR" altLang="en-US" sz="2800" kern="1200" baseline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결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말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2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단락구분">
    <p:bg>
      <p:bgPr>
        <a:solidFill>
          <a:srgbClr val="F51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5661249"/>
            <a:ext cx="12192000" cy="504056"/>
            <a:chOff x="0" y="5661249"/>
            <a:chExt cx="12192000" cy="504056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5661249"/>
              <a:ext cx="467544" cy="504056"/>
              <a:chOff x="0" y="5661248"/>
              <a:chExt cx="467544" cy="504056"/>
            </a:xfrm>
          </p:grpSpPr>
          <p:sp>
            <p:nvSpPr>
              <p:cNvPr id="4" name="직사각형 3"/>
              <p:cNvSpPr/>
              <p:nvPr/>
            </p:nvSpPr>
            <p:spPr>
              <a:xfrm rot="10800000">
                <a:off x="0" y="5661248"/>
                <a:ext cx="467544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이등변 삼각형 4"/>
              <p:cNvSpPr/>
              <p:nvPr/>
            </p:nvSpPr>
            <p:spPr>
              <a:xfrm rot="16200000">
                <a:off x="89502" y="5787262"/>
                <a:ext cx="504056" cy="252028"/>
              </a:xfrm>
              <a:prstGeom prst="triangle">
                <a:avLst/>
              </a:prstGeom>
              <a:solidFill>
                <a:srgbClr val="F51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10800000">
              <a:off x="11724456" y="5661249"/>
              <a:ext cx="467544" cy="504056"/>
              <a:chOff x="0" y="5661248"/>
              <a:chExt cx="467544" cy="504056"/>
            </a:xfrm>
          </p:grpSpPr>
          <p:sp>
            <p:nvSpPr>
              <p:cNvPr id="7" name="직사각형 6"/>
              <p:cNvSpPr/>
              <p:nvPr/>
            </p:nvSpPr>
            <p:spPr>
              <a:xfrm rot="10800000">
                <a:off x="0" y="5661248"/>
                <a:ext cx="467544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이등변 삼각형 7"/>
              <p:cNvSpPr/>
              <p:nvPr/>
            </p:nvSpPr>
            <p:spPr>
              <a:xfrm rot="16200000">
                <a:off x="89502" y="5787262"/>
                <a:ext cx="504056" cy="252028"/>
              </a:xfrm>
              <a:prstGeom prst="triangle">
                <a:avLst/>
              </a:prstGeom>
              <a:solidFill>
                <a:srgbClr val="F519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8882" y="3229096"/>
            <a:ext cx="3871823" cy="51476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341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_세부분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4.naver.net/20101110_195/lmlm4864_1289377936723BcAr5_JPEG/%B1%D7%B7%B9%C0%CC.jpg?type=w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cxnSp>
        <p:nvCxnSpPr>
          <p:cNvPr id="5" name="직선 연결선 4"/>
          <p:cNvCxnSpPr/>
          <p:nvPr/>
        </p:nvCxnSpPr>
        <p:spPr>
          <a:xfrm>
            <a:off x="3019425" y="304800"/>
            <a:ext cx="0" cy="631507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162300" y="381000"/>
            <a:ext cx="8753475" cy="0"/>
          </a:xfrm>
          <a:prstGeom prst="line">
            <a:avLst/>
          </a:prstGeom>
          <a:ln w="38100">
            <a:solidFill>
              <a:srgbClr val="F51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162300" y="1457325"/>
            <a:ext cx="8753475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4300" y="1457325"/>
            <a:ext cx="2762250" cy="0"/>
          </a:xfrm>
          <a:prstGeom prst="line">
            <a:avLst/>
          </a:prstGeom>
          <a:ln w="38100">
            <a:solidFill>
              <a:srgbClr val="F51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162300" y="565151"/>
            <a:ext cx="8753475" cy="69215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0"/>
          </p:nvPr>
        </p:nvSpPr>
        <p:spPr>
          <a:xfrm>
            <a:off x="3162300" y="1762125"/>
            <a:ext cx="8753475" cy="4676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내용 개체 틀 15"/>
          <p:cNvSpPr>
            <a:spLocks noGrp="1"/>
          </p:cNvSpPr>
          <p:nvPr>
            <p:ph sz="quarter" idx="11"/>
          </p:nvPr>
        </p:nvSpPr>
        <p:spPr>
          <a:xfrm>
            <a:off x="114300" y="1776412"/>
            <a:ext cx="2762250" cy="313848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indent="-4572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371600" indent="-4572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714500" indent="-3429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71700" indent="-3429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9343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_무분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4.naver.net/20101110_195/lmlm4864_1289377936723BcAr5_JPEG/%B1%D7%B7%B9%C0%CC.jpg?type=w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cxnSp>
        <p:nvCxnSpPr>
          <p:cNvPr id="7" name="직선 연결선 6"/>
          <p:cNvCxnSpPr/>
          <p:nvPr/>
        </p:nvCxnSpPr>
        <p:spPr>
          <a:xfrm>
            <a:off x="752475" y="381000"/>
            <a:ext cx="11163300" cy="0"/>
          </a:xfrm>
          <a:prstGeom prst="line">
            <a:avLst/>
          </a:prstGeom>
          <a:ln w="38100">
            <a:solidFill>
              <a:srgbClr val="F51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52475" y="1457325"/>
            <a:ext cx="1116330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52475" y="573088"/>
            <a:ext cx="11163300" cy="69215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0"/>
          </p:nvPr>
        </p:nvSpPr>
        <p:spPr>
          <a:xfrm>
            <a:off x="1081088" y="1762123"/>
            <a:ext cx="10506075" cy="467677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752475" y="1762125"/>
            <a:ext cx="0" cy="46767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915775" y="1762124"/>
            <a:ext cx="0" cy="46767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8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4.naver.net/20101110_195/lmlm4864_1289377936723BcAr5_JPEG/%B1%D7%B7%B9%C0%CC.jpg?type=w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8353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33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2017-03-31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21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Hidden-to-Output(1)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162300" y="1762125"/>
                <a:ext cx="4439619" cy="46767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800" dirty="0"/>
                  <a:t>Hidden-Layer</a:t>
                </a:r>
                <a:r>
                  <a:rPr lang="ko-KR" altLang="en-US" sz="1800" dirty="0"/>
                  <a:t>에서 </a:t>
                </a:r>
                <a:r>
                  <a:rPr lang="en-US" altLang="ko-KR" sz="1800" dirty="0"/>
                  <a:t>Output-Layer</a:t>
                </a:r>
                <a:r>
                  <a:rPr lang="ko-KR" altLang="en-US" sz="1800" dirty="0"/>
                  <a:t>로의 전사는 이전과 약간의 차이를 갖습니다</a:t>
                </a:r>
                <a:r>
                  <a:rPr lang="en-US" altLang="ko-KR" sz="1800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sz="1800" dirty="0"/>
                  <a:t>벡터 </a:t>
                </a:r>
                <a:r>
                  <a:rPr lang="en-US" altLang="ko-KR" sz="1800" i="1" dirty="0"/>
                  <a:t>h</a:t>
                </a:r>
                <a:r>
                  <a:rPr lang="ko-KR" altLang="en-US" sz="1800" dirty="0"/>
                  <a:t>와 </a:t>
                </a:r>
                <a:r>
                  <a:rPr lang="en-US" altLang="ko-KR" sz="1800" i="1" dirty="0" err="1"/>
                  <a:t>W’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i="1" baseline="-25000" dirty="0"/>
                  <a:t> </a:t>
                </a:r>
                <a:r>
                  <a:rPr lang="ko-KR" altLang="en-US" sz="1800" dirty="0"/>
                  <a:t>의 내적의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결과를 </a:t>
                </a:r>
                <a:r>
                  <a:rPr lang="en-US" altLang="ko-KR" sz="1800" i="1" dirty="0" err="1"/>
                  <a:t>u</a:t>
                </a:r>
                <a:r>
                  <a:rPr lang="en-US" altLang="ko-KR" sz="1800" i="1" baseline="-25000" dirty="0" err="1"/>
                  <a:t>j</a:t>
                </a:r>
                <a:r>
                  <a:rPr lang="ko-KR" altLang="en-US" sz="1800" dirty="0"/>
                  <a:t>라고 하겠습니다</a:t>
                </a:r>
                <a:r>
                  <a:rPr lang="en-US" altLang="ko-KR" sz="1800" dirty="0"/>
                  <a:t>.</a:t>
                </a:r>
                <a:br>
                  <a:rPr lang="en-US" altLang="ko-KR" sz="1800" dirty="0"/>
                </a:br>
                <a:r>
                  <a:rPr lang="en-US" altLang="ko-KR" sz="1800" dirty="0"/>
                  <a:t>		</a:t>
                </a:r>
                <a:r>
                  <a:rPr lang="en-US" altLang="ko-KR" sz="1800" i="1" dirty="0" err="1"/>
                  <a:t>u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i="1" baseline="-25000" dirty="0"/>
                  <a:t> </a:t>
                </a:r>
                <a:r>
                  <a:rPr lang="en-US" altLang="ko-KR" sz="1800" i="1" dirty="0"/>
                  <a:t>= </a:t>
                </a:r>
                <a:r>
                  <a:rPr lang="en-US" altLang="ko-KR" sz="1800" i="1" dirty="0" err="1"/>
                  <a:t>W</a:t>
                </a:r>
                <a:r>
                  <a:rPr lang="en-US" altLang="ko-KR" sz="1800" i="1" baseline="-25000" dirty="0" err="1"/>
                  <a:t>k</a:t>
                </a:r>
                <a:r>
                  <a:rPr lang="en-US" altLang="ko-KR" sz="1800" i="1" baseline="-25000" dirty="0"/>
                  <a:t> </a:t>
                </a:r>
                <a:r>
                  <a:rPr lang="en-US" altLang="ko-KR" sz="1800" i="1" dirty="0"/>
                  <a:t>×</a:t>
                </a:r>
                <a:r>
                  <a:rPr lang="en-US" altLang="ko-KR" sz="1800" i="1" dirty="0" err="1"/>
                  <a:t>W’</a:t>
                </a:r>
                <a:r>
                  <a:rPr lang="en-US" altLang="ko-KR" sz="1800" i="1" baseline="-25000" dirty="0" err="1"/>
                  <a:t>j</a:t>
                </a:r>
                <a:endParaRPr lang="en-US" altLang="ko-KR" sz="1800" i="1" baseline="-25000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sz="1800" i="1" dirty="0" err="1"/>
                  <a:t>y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i="1" baseline="-25000" dirty="0"/>
                  <a:t> </a:t>
                </a:r>
                <a:r>
                  <a:rPr lang="ko-KR" altLang="en-US" sz="1800" dirty="0"/>
                  <a:t>는 </a:t>
                </a:r>
                <a:r>
                  <a:rPr lang="en-US" altLang="ko-KR" sz="1800" i="1" dirty="0" err="1"/>
                  <a:t>u</a:t>
                </a:r>
                <a:r>
                  <a:rPr lang="en-US" altLang="ko-KR" sz="1800" i="1" baseline="-25000" dirty="0" err="1"/>
                  <a:t>j</a:t>
                </a:r>
                <a:r>
                  <a:rPr lang="ko-KR" altLang="en-US" sz="1800" dirty="0"/>
                  <a:t>에 대해 </a:t>
                </a:r>
                <a:r>
                  <a:rPr lang="en-US" altLang="ko-KR" sz="1800" dirty="0" err="1"/>
                  <a:t>Softmax</a:t>
                </a:r>
                <a:r>
                  <a:rPr lang="en-US" altLang="ko-KR" sz="1800" dirty="0"/>
                  <a:t> function</a:t>
                </a:r>
                <a:r>
                  <a:rPr lang="ko-KR" altLang="en-US" sz="1800" dirty="0"/>
                  <a:t>을 적용하여 확률로서 획득합니다</a:t>
                </a:r>
                <a:r>
                  <a:rPr lang="en-US" altLang="ko-KR" sz="1800" dirty="0"/>
                  <a:t>.</a:t>
                </a:r>
                <a:br>
                  <a:rPr lang="en-US" altLang="ko-KR" sz="1800" dirty="0"/>
                </a:br>
                <a:r>
                  <a:rPr lang="en-US" altLang="ko-KR" sz="1800" dirty="0"/>
                  <a:t>	</a:t>
                </a:r>
                <a:r>
                  <a:rPr lang="en-US" altLang="ko-KR" sz="1800" i="1" dirty="0" err="1"/>
                  <a:t>y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i="1" baseline="-25000" dirty="0"/>
                  <a:t> </a:t>
                </a:r>
                <a:r>
                  <a:rPr lang="en-US" altLang="ko-KR" sz="1800" dirty="0"/>
                  <a:t>= </a:t>
                </a:r>
                <a:r>
                  <a:rPr lang="en-US" altLang="ko-KR" sz="1800" dirty="0" err="1"/>
                  <a:t>exp</a:t>
                </a:r>
                <a:r>
                  <a:rPr lang="en-US" altLang="ko-KR" sz="1800" dirty="0"/>
                  <a:t>(</a:t>
                </a:r>
                <a:r>
                  <a:rPr lang="en-US" altLang="ko-KR" sz="1800" i="1" dirty="0" err="1"/>
                  <a:t>u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dirty="0"/>
                  <a:t>)</a:t>
                </a:r>
                <a:r>
                  <a:rPr lang="en-US" altLang="ko-KR" sz="1800" i="1" dirty="0"/>
                  <a:t> </a:t>
                </a:r>
                <a:r>
                  <a:rPr lang="en-US" altLang="ko-KR" sz="1800" dirty="0"/>
                  <a:t>/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5"/>
                              </m:r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5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800" dirty="0"/>
              </a:p>
              <a:p>
                <a:pPr>
                  <a:lnSpc>
                    <a:spcPct val="110000"/>
                  </a:lnSpc>
                </a:pPr>
                <a:r>
                  <a:rPr lang="ko-KR" altLang="en-US" sz="1800" dirty="0"/>
                  <a:t>즉</a:t>
                </a:r>
                <a:r>
                  <a:rPr lang="en-US" altLang="ko-KR" sz="1800" dirty="0"/>
                  <a:t>,</a:t>
                </a:r>
                <a:r>
                  <a:rPr lang="en-US" altLang="ko-KR" sz="1800" i="1" dirty="0"/>
                  <a:t> </a:t>
                </a:r>
                <a:r>
                  <a:rPr lang="en-US" altLang="ko-KR" sz="1800" i="1" dirty="0" err="1"/>
                  <a:t>y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i="1" baseline="-25000" dirty="0"/>
                  <a:t> </a:t>
                </a:r>
                <a:r>
                  <a:rPr lang="ko-KR" altLang="en-US" sz="1800" dirty="0"/>
                  <a:t>가 의미하는 바는 입력 벡터가 주어졌을 때</a:t>
                </a:r>
                <a:r>
                  <a:rPr lang="en-US" altLang="ko-KR" sz="1800" dirty="0"/>
                  <a:t>, Vocabulary</a:t>
                </a:r>
                <a:r>
                  <a:rPr lang="ko-KR" altLang="en-US" sz="1800" dirty="0"/>
                  <a:t>의 </a:t>
                </a:r>
                <a:r>
                  <a:rPr lang="en-US" altLang="ko-KR" sz="1800" dirty="0"/>
                  <a:t>j</a:t>
                </a:r>
                <a:r>
                  <a:rPr lang="ko-KR" altLang="en-US" sz="1800" dirty="0"/>
                  <a:t>번째 단어가 나타날 확률을 의미합니다</a:t>
                </a:r>
                <a:r>
                  <a:rPr lang="en-US" altLang="ko-KR" sz="1800" dirty="0"/>
                  <a:t>.</a:t>
                </a:r>
                <a:br>
                  <a:rPr lang="en-US" altLang="ko-KR" sz="1800" dirty="0"/>
                </a:br>
                <a:r>
                  <a:rPr lang="en-US" altLang="ko-KR" sz="600" dirty="0"/>
                  <a:t/>
                </a:r>
                <a:br>
                  <a:rPr lang="en-US" altLang="ko-KR" sz="600" dirty="0"/>
                </a:br>
                <a:r>
                  <a:rPr lang="en-US" altLang="ko-KR" sz="1800" dirty="0"/>
                  <a:t>        </a:t>
                </a:r>
                <a:r>
                  <a:rPr lang="en-US" altLang="ko-KR" sz="1800" i="1" dirty="0" err="1"/>
                  <a:t>y</a:t>
                </a:r>
                <a:r>
                  <a:rPr lang="en-US" altLang="ko-KR" sz="1800" i="1" baseline="-25000" dirty="0" err="1"/>
                  <a:t>j</a:t>
                </a:r>
                <a:r>
                  <a:rPr lang="en-US" altLang="ko-KR" sz="1800" dirty="0"/>
                  <a:t> = p( </a:t>
                </a:r>
                <a:r>
                  <a:rPr lang="en-US" altLang="ko-KR" sz="1800" dirty="0" err="1"/>
                  <a:t>o</a:t>
                </a:r>
                <a:r>
                  <a:rPr lang="en-US" altLang="ko-KR" sz="1800" baseline="-25000" dirty="0" err="1"/>
                  <a:t>j</a:t>
                </a:r>
                <a:r>
                  <a:rPr lang="en-US" altLang="ko-KR" sz="1800" dirty="0"/>
                  <a:t> | k )	</a:t>
                </a:r>
                <a:br>
                  <a:rPr lang="en-US" altLang="ko-KR" sz="1800" dirty="0"/>
                </a:br>
                <a:r>
                  <a:rPr lang="en-US" altLang="ko-KR" sz="600" dirty="0"/>
                  <a:t/>
                </a:r>
                <a:br>
                  <a:rPr lang="en-US" altLang="ko-KR" sz="600" dirty="0"/>
                </a:br>
                <a:r>
                  <a:rPr lang="en-US" altLang="ko-KR" sz="1800" dirty="0"/>
                  <a:t>           (</a:t>
                </a:r>
                <a:r>
                  <a:rPr lang="en-US" altLang="ko-KR" sz="1800" i="1" dirty="0"/>
                  <a:t>k</a:t>
                </a:r>
                <a:r>
                  <a:rPr lang="ko-KR" altLang="en-US" sz="1800" dirty="0"/>
                  <a:t>는 목표단어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o</a:t>
                </a:r>
                <a:r>
                  <a:rPr lang="en-US" altLang="ko-KR" sz="1800" baseline="-25000" dirty="0" err="1"/>
                  <a:t>j</a:t>
                </a:r>
                <a:r>
                  <a:rPr lang="ko-KR" altLang="en-US" sz="1800" dirty="0"/>
                  <a:t>는 주변단어</a:t>
                </a:r>
                <a:r>
                  <a:rPr lang="en-US" altLang="ko-KR" sz="1800" dirty="0"/>
                  <a:t>)</a:t>
                </a:r>
                <a:br>
                  <a:rPr lang="en-US" altLang="ko-KR" sz="1800" dirty="0"/>
                </a:br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162300" y="1762125"/>
                <a:ext cx="4439619" cy="4676775"/>
              </a:xfrm>
              <a:blipFill>
                <a:blip r:embed="rId2"/>
                <a:stretch>
                  <a:fillRect l="-962" t="-652" r="-1236" b="-1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3FFE3-0E88-4AAF-9A5F-7FE8FBEDE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9" y="2960176"/>
            <a:ext cx="4081002" cy="22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Hidden-to-Output(2)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762125"/>
            <a:ext cx="4439619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이것을 확장하여 </a:t>
            </a:r>
            <a:r>
              <a:rPr lang="en-US" altLang="ko-KR" sz="1800" dirty="0"/>
              <a:t>Output-Layer</a:t>
            </a:r>
            <a:r>
              <a:rPr lang="ko-KR" altLang="en-US" sz="1800" dirty="0"/>
              <a:t>에는 </a:t>
            </a:r>
            <a:r>
              <a:rPr lang="en-US" altLang="ko-KR" sz="1800" dirty="0"/>
              <a:t>Context word</a:t>
            </a:r>
            <a:r>
              <a:rPr lang="ko-KR" altLang="en-US" sz="1800" dirty="0"/>
              <a:t>의 개수만큼 </a:t>
            </a:r>
            <a:r>
              <a:rPr lang="en-US" altLang="ko-KR" sz="1800" dirty="0"/>
              <a:t>panel</a:t>
            </a:r>
            <a:r>
              <a:rPr lang="ko-KR" altLang="en-US" sz="1800" dirty="0"/>
              <a:t>이라 불리는 벡터들이 생성됩니다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그러나 우측에 보시는 바와 같이 </a:t>
            </a:r>
            <a:r>
              <a:rPr lang="en-US" altLang="ko-KR" sz="1800" i="1" dirty="0"/>
              <a:t>W’</a:t>
            </a:r>
            <a:r>
              <a:rPr lang="en-US" altLang="ko-KR" sz="1800" i="1" baseline="-25000" dirty="0"/>
              <a:t>N×V</a:t>
            </a:r>
            <a:r>
              <a:rPr lang="ko-KR" altLang="en-US" sz="1800" dirty="0"/>
              <a:t>를 공유하기 때문에 각 </a:t>
            </a:r>
            <a:r>
              <a:rPr lang="en-US" altLang="ko-KR" sz="1800" dirty="0"/>
              <a:t>panel</a:t>
            </a:r>
            <a:r>
              <a:rPr lang="ko-KR" altLang="en-US" sz="1800" dirty="0"/>
              <a:t>의 동일한 위치의 </a:t>
            </a:r>
            <a:r>
              <a:rPr lang="ko-KR" altLang="en-US" sz="1800" dirty="0" err="1"/>
              <a:t>원소값들은</a:t>
            </a:r>
            <a:r>
              <a:rPr lang="ko-KR" altLang="en-US" sz="1800" dirty="0"/>
              <a:t> 서로 같습니다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AEA406FC-7CCF-4AB5-BCC9-91CCE23BF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37" y="1762124"/>
            <a:ext cx="424404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0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Hidden-to-Output(2)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762125"/>
            <a:ext cx="4439619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이것을 확장하여 </a:t>
            </a:r>
            <a:r>
              <a:rPr lang="en-US" altLang="ko-KR" sz="1800" dirty="0"/>
              <a:t>Output-Layer</a:t>
            </a:r>
            <a:r>
              <a:rPr lang="ko-KR" altLang="en-US" sz="1800" dirty="0"/>
              <a:t>에는 </a:t>
            </a:r>
            <a:r>
              <a:rPr lang="en-US" altLang="ko-KR" sz="1800" dirty="0"/>
              <a:t>Context word</a:t>
            </a:r>
            <a:r>
              <a:rPr lang="ko-KR" altLang="en-US" sz="1800" dirty="0"/>
              <a:t>의 개수만큼 </a:t>
            </a:r>
            <a:r>
              <a:rPr lang="en-US" altLang="ko-KR" sz="1800" dirty="0"/>
              <a:t>panel</a:t>
            </a:r>
            <a:r>
              <a:rPr lang="ko-KR" altLang="en-US" sz="1800" dirty="0"/>
              <a:t>이라 불리는 벡터들이 생성됩니다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그러나 우측에 보시는 바와 같이 </a:t>
            </a:r>
            <a:r>
              <a:rPr lang="en-US" altLang="ko-KR" sz="1800" i="1" dirty="0"/>
              <a:t>W’</a:t>
            </a:r>
            <a:r>
              <a:rPr lang="en-US" altLang="ko-KR" sz="1800" i="1" baseline="-25000" dirty="0"/>
              <a:t>N×V</a:t>
            </a:r>
            <a:r>
              <a:rPr lang="ko-KR" altLang="en-US" sz="1800" dirty="0"/>
              <a:t>를 공유하기 때문에 각 </a:t>
            </a:r>
            <a:r>
              <a:rPr lang="en-US" altLang="ko-KR" sz="1800" dirty="0"/>
              <a:t>panel</a:t>
            </a:r>
            <a:r>
              <a:rPr lang="ko-KR" altLang="en-US" sz="1800" dirty="0"/>
              <a:t>의 동일한 위치의 </a:t>
            </a:r>
            <a:r>
              <a:rPr lang="ko-KR" altLang="en-US" sz="1800" dirty="0" err="1"/>
              <a:t>원소값들은</a:t>
            </a:r>
            <a:r>
              <a:rPr lang="ko-KR" altLang="en-US" sz="1800" dirty="0"/>
              <a:t> 서로 같습니다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…</a:t>
            </a:r>
            <a:r>
              <a:rPr lang="ko-KR" altLang="en-US" sz="1800" dirty="0" err="1"/>
              <a:t>띠용</a:t>
            </a:r>
            <a:r>
              <a:rPr lang="en-US" altLang="ko-KR" sz="1800" dirty="0"/>
              <a:t>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AEA406FC-7CCF-4AB5-BCC9-91CCE23BF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37" y="1762124"/>
            <a:ext cx="424404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</a:t>
            </a:r>
            <a:r>
              <a:rPr lang="ko-KR" altLang="en-US" dirty="0"/>
              <a:t>예제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8081" y="1737263"/>
            <a:ext cx="4439619" cy="2270098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예제로 분석해봅시다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3FFE3-0E88-4AAF-9A5F-7FE8FBED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20" y="1776412"/>
            <a:ext cx="4081002" cy="2230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35D2D-912A-49FA-B535-F1A3472200CF}"/>
              </a:ext>
            </a:extLst>
          </p:cNvPr>
          <p:cNvSpPr txBox="1"/>
          <p:nvPr/>
        </p:nvSpPr>
        <p:spPr>
          <a:xfrm>
            <a:off x="3152129" y="4538051"/>
            <a:ext cx="4210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x</a:t>
            </a:r>
            <a:r>
              <a:rPr lang="en-US" altLang="ko-KR" i="1" baseline="-25000" dirty="0"/>
              <a:t>1</a:t>
            </a:r>
            <a:r>
              <a:rPr lang="en-US" altLang="ko-KR" dirty="0"/>
              <a:t> -&gt;‘the’</a:t>
            </a:r>
            <a:r>
              <a:rPr lang="ko-KR" altLang="en-US" dirty="0"/>
              <a:t>라는 단어가 들어오는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x</a:t>
            </a:r>
            <a:r>
              <a:rPr lang="en-US" altLang="ko-KR" i="1" baseline="-25000" dirty="0"/>
              <a:t>2</a:t>
            </a:r>
            <a:r>
              <a:rPr lang="en-US" altLang="ko-KR" dirty="0"/>
              <a:t> -&gt;‘quick’</a:t>
            </a:r>
            <a:r>
              <a:rPr lang="ko-KR" altLang="en-US" dirty="0"/>
              <a:t>라는 단어가 들어오는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x</a:t>
            </a:r>
            <a:r>
              <a:rPr lang="en-US" altLang="ko-KR" i="1" baseline="-25000" dirty="0"/>
              <a:t>3 </a:t>
            </a:r>
            <a:r>
              <a:rPr lang="en-US" altLang="ko-KR" dirty="0"/>
              <a:t>-&gt;‘brown’</a:t>
            </a:r>
            <a:r>
              <a:rPr lang="ko-KR" altLang="en-US" dirty="0"/>
              <a:t>라는 단어가 들어오는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dirty="0"/>
              <a:t>이며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4CDC5-F5AF-4A5D-B84F-CA4B9B50C69D}"/>
              </a:ext>
            </a:extLst>
          </p:cNvPr>
          <p:cNvSpPr txBox="1"/>
          <p:nvPr/>
        </p:nvSpPr>
        <p:spPr>
          <a:xfrm>
            <a:off x="7464973" y="4295973"/>
            <a:ext cx="472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y</a:t>
            </a:r>
            <a:r>
              <a:rPr lang="en-US" altLang="ko-KR" i="1" baseline="-25000" dirty="0"/>
              <a:t>1</a:t>
            </a:r>
            <a:r>
              <a:rPr lang="en-US" altLang="ko-KR" dirty="0"/>
              <a:t> -&gt;</a:t>
            </a:r>
            <a:r>
              <a:rPr lang="ko-KR" altLang="en-US" dirty="0"/>
              <a:t>입력 벡터 </a:t>
            </a:r>
            <a:r>
              <a:rPr lang="en-US" altLang="ko-KR" i="1" dirty="0"/>
              <a:t>x </a:t>
            </a:r>
            <a:r>
              <a:rPr lang="ko-KR" altLang="en-US" dirty="0"/>
              <a:t>에 대해서 </a:t>
            </a:r>
            <a:r>
              <a:rPr lang="en-US" altLang="ko-KR" dirty="0"/>
              <a:t>Context word</a:t>
            </a:r>
            <a:r>
              <a:rPr lang="ko-KR" altLang="en-US" dirty="0"/>
              <a:t>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      </a:t>
            </a:r>
            <a:r>
              <a:rPr lang="en-US" altLang="ko-KR" dirty="0"/>
              <a:t>’the’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판단할 확률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y</a:t>
            </a:r>
            <a:r>
              <a:rPr lang="en-US" altLang="ko-KR" i="1" baseline="-25000" dirty="0"/>
              <a:t>2</a:t>
            </a:r>
            <a:r>
              <a:rPr lang="en-US" altLang="ko-KR" dirty="0"/>
              <a:t> -&gt;</a:t>
            </a:r>
            <a:r>
              <a:rPr lang="ko-KR" altLang="en-US" dirty="0"/>
              <a:t>입력 벡터 </a:t>
            </a:r>
            <a:r>
              <a:rPr lang="en-US" altLang="ko-KR" i="1" dirty="0"/>
              <a:t>x </a:t>
            </a:r>
            <a:r>
              <a:rPr lang="ko-KR" altLang="en-US" dirty="0"/>
              <a:t>에 대해서 </a:t>
            </a:r>
            <a:r>
              <a:rPr lang="en-US" altLang="ko-KR" dirty="0"/>
              <a:t>Context word</a:t>
            </a:r>
            <a:r>
              <a:rPr lang="ko-KR" altLang="en-US" dirty="0"/>
              <a:t>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      </a:t>
            </a:r>
            <a:r>
              <a:rPr lang="en-US" altLang="ko-KR" dirty="0"/>
              <a:t>’quick’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판단할 확률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y</a:t>
            </a:r>
            <a:r>
              <a:rPr lang="en-US" altLang="ko-KR" i="1" baseline="-25000" dirty="0"/>
              <a:t>3</a:t>
            </a:r>
            <a:r>
              <a:rPr lang="en-US" altLang="ko-KR" dirty="0"/>
              <a:t> -&gt;</a:t>
            </a:r>
            <a:r>
              <a:rPr lang="ko-KR" altLang="en-US" dirty="0"/>
              <a:t>입력 벡터 </a:t>
            </a:r>
            <a:r>
              <a:rPr lang="en-US" altLang="ko-KR" i="1" dirty="0"/>
              <a:t>x </a:t>
            </a:r>
            <a:r>
              <a:rPr lang="ko-KR" altLang="en-US" dirty="0"/>
              <a:t>에 대해서 </a:t>
            </a:r>
            <a:r>
              <a:rPr lang="en-US" altLang="ko-KR" dirty="0"/>
              <a:t>Context word</a:t>
            </a:r>
            <a:r>
              <a:rPr lang="ko-KR" altLang="en-US" dirty="0"/>
              <a:t>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      </a:t>
            </a:r>
            <a:r>
              <a:rPr lang="en-US" altLang="ko-KR" dirty="0"/>
              <a:t>’brown’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판단할 확률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…</a:t>
            </a:r>
            <a:br>
              <a:rPr lang="en-US" altLang="ko-KR" dirty="0"/>
            </a:br>
            <a:r>
              <a:rPr lang="en-US" altLang="ko-KR" dirty="0"/>
              <a:t>                   </a:t>
            </a:r>
            <a:r>
              <a:rPr lang="ko-KR" altLang="en-US" dirty="0"/>
              <a:t>이라고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6FAAD-D719-4DAE-AFA3-92F1F9723E50}"/>
              </a:ext>
            </a:extLst>
          </p:cNvPr>
          <p:cNvSpPr txBox="1"/>
          <p:nvPr/>
        </p:nvSpPr>
        <p:spPr>
          <a:xfrm>
            <a:off x="7603086" y="2771102"/>
            <a:ext cx="4450802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Segoe Print" panose="02000600000000000000" pitchFamily="2" charset="0"/>
              </a:rPr>
              <a:t>‘The quick brown fox jumps over the</a:t>
            </a:r>
            <a:r>
              <a:rPr lang="ko-KR" altLang="en-US" sz="2400" dirty="0">
                <a:latin typeface="Segoe Print" panose="02000600000000000000" pitchFamily="2" charset="0"/>
              </a:rPr>
              <a:t> </a:t>
            </a:r>
            <a:r>
              <a:rPr lang="en-US" altLang="ko-KR" sz="2400" dirty="0">
                <a:latin typeface="Segoe Print" panose="02000600000000000000" pitchFamily="2" charset="0"/>
              </a:rPr>
              <a:t>lazy dog.’</a:t>
            </a:r>
            <a:endParaRPr lang="ko-KR" alt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0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</a:t>
            </a:r>
            <a:r>
              <a:rPr lang="ko-KR" altLang="en-US" dirty="0"/>
              <a:t>예제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4556" y="4626244"/>
            <a:ext cx="4717443" cy="17877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600" i="1" dirty="0"/>
              <a:t>y</a:t>
            </a:r>
            <a:r>
              <a:rPr lang="en-US" altLang="ko-KR" sz="1600" i="1" baseline="-25000" dirty="0"/>
              <a:t>’the’,1</a:t>
            </a:r>
            <a:r>
              <a:rPr lang="en-US" altLang="ko-KR" sz="1600" i="1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실제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가 </a:t>
            </a:r>
            <a:r>
              <a:rPr lang="en-US" altLang="ko-KR" sz="1600" dirty="0"/>
              <a:t>‘the’</a:t>
            </a:r>
            <a:r>
              <a:rPr lang="ko-KR" altLang="en-US" sz="1600" dirty="0"/>
              <a:t>일 때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를 </a:t>
            </a:r>
            <a:r>
              <a:rPr lang="en-US" altLang="ko-KR" sz="1600" dirty="0"/>
              <a:t>‘the’</a:t>
            </a:r>
            <a:r>
              <a:rPr lang="ko-KR" altLang="en-US" sz="1600" dirty="0"/>
              <a:t>라고 판단할 확률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i="1" dirty="0"/>
              <a:t>y</a:t>
            </a:r>
            <a:r>
              <a:rPr lang="en-US" altLang="ko-KR" sz="1600" i="1" baseline="-25000" dirty="0"/>
              <a:t>’the’,2</a:t>
            </a:r>
            <a:r>
              <a:rPr lang="en-US" altLang="ko-KR" sz="1600" i="1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실제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가 </a:t>
            </a:r>
            <a:r>
              <a:rPr lang="en-US" altLang="ko-KR" sz="1600" dirty="0"/>
              <a:t>‘the’</a:t>
            </a:r>
            <a:r>
              <a:rPr lang="ko-KR" altLang="en-US" sz="1600" dirty="0"/>
              <a:t>일 때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를 </a:t>
            </a:r>
            <a:r>
              <a:rPr lang="en-US" altLang="ko-KR" sz="1600" dirty="0"/>
              <a:t>‘quick’</a:t>
            </a:r>
            <a:r>
              <a:rPr lang="ko-KR" altLang="en-US" sz="1600" dirty="0"/>
              <a:t>라고 판단할 확률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i="1" dirty="0"/>
              <a:t>y</a:t>
            </a:r>
            <a:r>
              <a:rPr lang="en-US" altLang="ko-KR" sz="1600" i="1" baseline="-25000" dirty="0"/>
              <a:t>’brown’,1</a:t>
            </a:r>
            <a:r>
              <a:rPr lang="en-US" altLang="ko-KR" sz="1600" i="1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실제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가 </a:t>
            </a:r>
            <a:r>
              <a:rPr lang="en-US" altLang="ko-KR" sz="1600" dirty="0"/>
              <a:t>‘brown’</a:t>
            </a:r>
            <a:r>
              <a:rPr lang="ko-KR" altLang="en-US" sz="1600" dirty="0"/>
              <a:t>일 때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를 </a:t>
            </a:r>
            <a:r>
              <a:rPr lang="en-US" altLang="ko-KR" sz="1600" dirty="0"/>
              <a:t>‘the’</a:t>
            </a:r>
            <a:r>
              <a:rPr lang="ko-KR" altLang="en-US" sz="1600" dirty="0"/>
              <a:t>라고 판단할 확률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i="1" dirty="0"/>
              <a:t>y</a:t>
            </a:r>
            <a:r>
              <a:rPr lang="en-US" altLang="ko-KR" sz="1600" i="1" baseline="-25000" dirty="0"/>
              <a:t>’brown’,2</a:t>
            </a:r>
            <a:r>
              <a:rPr lang="en-US" altLang="ko-KR" sz="1600" i="1" dirty="0"/>
              <a:t> </a:t>
            </a:r>
            <a:r>
              <a:rPr lang="en-US" altLang="ko-KR" sz="1600" dirty="0"/>
              <a:t>-&gt; </a:t>
            </a:r>
            <a:r>
              <a:rPr lang="ko-KR" altLang="en-US" sz="1600" dirty="0"/>
              <a:t>실제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가 </a:t>
            </a:r>
            <a:r>
              <a:rPr lang="en-US" altLang="ko-KR" sz="1600" dirty="0"/>
              <a:t>‘brown’</a:t>
            </a:r>
            <a:r>
              <a:rPr lang="ko-KR" altLang="en-US" sz="1600" dirty="0"/>
              <a:t>일 때 </a:t>
            </a:r>
            <a:r>
              <a:rPr lang="en-US" altLang="ko-KR" sz="1600" dirty="0"/>
              <a:t>Context word</a:t>
            </a:r>
            <a:r>
              <a:rPr lang="ko-KR" altLang="en-US" sz="1600" dirty="0"/>
              <a:t>를 </a:t>
            </a:r>
            <a:r>
              <a:rPr lang="en-US" altLang="ko-KR" sz="1600" dirty="0"/>
              <a:t>‘quick’</a:t>
            </a:r>
            <a:r>
              <a:rPr lang="ko-KR" altLang="en-US" sz="1600" dirty="0"/>
              <a:t>라고 판단할 확률</a:t>
            </a:r>
            <a:endParaRPr lang="en-US" altLang="ko-KR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DF32C837-20BB-456A-A39E-CC56B465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8" y="2150533"/>
            <a:ext cx="3904543" cy="430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299DC-6211-4442-AAFB-B7D3D7EA3239}"/>
              </a:ext>
            </a:extLst>
          </p:cNvPr>
          <p:cNvSpPr txBox="1"/>
          <p:nvPr/>
        </p:nvSpPr>
        <p:spPr>
          <a:xfrm>
            <a:off x="7539037" y="2513382"/>
            <a:ext cx="274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</a:t>
            </a:r>
            <a:r>
              <a:rPr lang="en-US" altLang="ko-KR" dirty="0">
                <a:solidFill>
                  <a:srgbClr val="0070C0"/>
                </a:solidFill>
              </a:rPr>
              <a:t> 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‘the’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E45B15-4CD1-41E4-9215-27923C4BEB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96007" y="2836547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30E9C-F0B4-44F8-ACE3-D7F6CB2BD195}"/>
              </a:ext>
            </a:extLst>
          </p:cNvPr>
          <p:cNvSpPr txBox="1"/>
          <p:nvPr/>
        </p:nvSpPr>
        <p:spPr>
          <a:xfrm>
            <a:off x="7539037" y="3821544"/>
            <a:ext cx="318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 </a:t>
            </a:r>
            <a:r>
              <a:rPr lang="en-US" altLang="ko-KR" dirty="0">
                <a:solidFill>
                  <a:srgbClr val="0070C0"/>
                </a:solidFill>
              </a:rPr>
              <a:t>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‘brown’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FEE3A2-BBE7-4985-8735-EAD811B6874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96007" y="4144709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0EDF86-6F92-4772-A266-006218C6F9E4}"/>
              </a:ext>
            </a:extLst>
          </p:cNvPr>
          <p:cNvSpPr txBox="1"/>
          <p:nvPr/>
        </p:nvSpPr>
        <p:spPr>
          <a:xfrm>
            <a:off x="3443610" y="1477848"/>
            <a:ext cx="819085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Segoe Print" panose="02000600000000000000" pitchFamily="2" charset="0"/>
              </a:rPr>
              <a:t>‘The quick brown fox jumps over the</a:t>
            </a:r>
            <a:r>
              <a:rPr lang="ko-KR" altLang="en-US" sz="2400" dirty="0">
                <a:latin typeface="Segoe Print" panose="02000600000000000000" pitchFamily="2" charset="0"/>
              </a:rPr>
              <a:t> </a:t>
            </a:r>
            <a:r>
              <a:rPr lang="en-US" altLang="ko-KR" sz="2400" dirty="0">
                <a:latin typeface="Segoe Print" panose="02000600000000000000" pitchFamily="2" charset="0"/>
              </a:rPr>
              <a:t>lazy dog.’</a:t>
            </a:r>
          </a:p>
          <a:p>
            <a:r>
              <a:rPr lang="en-US" altLang="ko-KR" sz="1100" dirty="0">
                <a:latin typeface="Segoe Print" panose="02000600000000000000" pitchFamily="2" charset="0"/>
              </a:rPr>
              <a:t>              1           2                3              4            5               6           7          8          9</a:t>
            </a:r>
            <a:endParaRPr lang="en-US" altLang="ko-KR" sz="105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</a:t>
            </a:r>
            <a:r>
              <a:rPr lang="ko-KR" altLang="en-US" dirty="0"/>
              <a:t>예제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4556" y="4626244"/>
            <a:ext cx="4717443" cy="17877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근데</a:t>
            </a:r>
            <a:r>
              <a:rPr lang="en-US" altLang="ko-KR" sz="1800" dirty="0"/>
              <a:t> </a:t>
            </a:r>
            <a:r>
              <a:rPr lang="ko-KR" altLang="en-US" sz="1800" dirty="0"/>
              <a:t>각 </a:t>
            </a:r>
            <a:r>
              <a:rPr lang="en-US" altLang="ko-KR" sz="1800" dirty="0"/>
              <a:t>panel</a:t>
            </a:r>
            <a:r>
              <a:rPr lang="ko-KR" altLang="en-US" sz="1800" dirty="0"/>
              <a:t>의 동일한 위치의 </a:t>
            </a:r>
            <a:r>
              <a:rPr lang="ko-KR" altLang="en-US" sz="1800" dirty="0" err="1"/>
              <a:t>원소값이</a:t>
            </a:r>
            <a:r>
              <a:rPr lang="ko-KR" altLang="en-US" sz="1800" dirty="0"/>
              <a:t> 같으므로 </a:t>
            </a:r>
            <a:r>
              <a:rPr lang="en-US" altLang="ko-KR" sz="1800" i="1" dirty="0"/>
              <a:t>y</a:t>
            </a:r>
            <a:r>
              <a:rPr lang="en-US" altLang="ko-KR" sz="1800" i="1" baseline="-25000" dirty="0"/>
              <a:t>’the’,1</a:t>
            </a:r>
            <a:r>
              <a:rPr lang="ko-KR" altLang="en-US" sz="1800" dirty="0"/>
              <a:t>랑 </a:t>
            </a:r>
            <a:r>
              <a:rPr lang="en-US" altLang="ko-KR" sz="1800" i="1" dirty="0"/>
              <a:t>y</a:t>
            </a:r>
            <a:r>
              <a:rPr lang="en-US" altLang="ko-KR" sz="1800" i="1" baseline="-25000" dirty="0"/>
              <a:t>’brown’,1</a:t>
            </a:r>
            <a:r>
              <a:rPr lang="ko-KR" altLang="en-US" sz="1800" dirty="0"/>
              <a:t>의 값이 같네요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…</a:t>
            </a:r>
            <a:r>
              <a:rPr lang="ko-KR" altLang="en-US" sz="1800" dirty="0" err="1"/>
              <a:t>띠용</a:t>
            </a:r>
            <a:r>
              <a:rPr lang="en-US" altLang="ko-KR" sz="1800" dirty="0"/>
              <a:t>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DF32C837-20BB-456A-A39E-CC56B465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8" y="2150533"/>
            <a:ext cx="3904543" cy="430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299DC-6211-4442-AAFB-B7D3D7EA3239}"/>
              </a:ext>
            </a:extLst>
          </p:cNvPr>
          <p:cNvSpPr txBox="1"/>
          <p:nvPr/>
        </p:nvSpPr>
        <p:spPr>
          <a:xfrm>
            <a:off x="7539037" y="2513382"/>
            <a:ext cx="274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</a:t>
            </a:r>
            <a:r>
              <a:rPr lang="en-US" altLang="ko-KR" dirty="0">
                <a:solidFill>
                  <a:srgbClr val="0070C0"/>
                </a:solidFill>
              </a:rPr>
              <a:t> 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‘the’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E45B15-4CD1-41E4-9215-27923C4BEB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96007" y="2836547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30E9C-F0B4-44F8-ACE3-D7F6CB2BD195}"/>
              </a:ext>
            </a:extLst>
          </p:cNvPr>
          <p:cNvSpPr txBox="1"/>
          <p:nvPr/>
        </p:nvSpPr>
        <p:spPr>
          <a:xfrm>
            <a:off x="7539037" y="3821544"/>
            <a:ext cx="318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 </a:t>
            </a:r>
            <a:r>
              <a:rPr lang="en-US" altLang="ko-KR" dirty="0">
                <a:solidFill>
                  <a:srgbClr val="0070C0"/>
                </a:solidFill>
              </a:rPr>
              <a:t>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‘brown’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FEE3A2-BBE7-4985-8735-EAD811B6874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96007" y="4144709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0EDF86-6F92-4772-A266-006218C6F9E4}"/>
              </a:ext>
            </a:extLst>
          </p:cNvPr>
          <p:cNvSpPr txBox="1"/>
          <p:nvPr/>
        </p:nvSpPr>
        <p:spPr>
          <a:xfrm>
            <a:off x="3443610" y="1477848"/>
            <a:ext cx="819085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Segoe Print" panose="02000600000000000000" pitchFamily="2" charset="0"/>
              </a:rPr>
              <a:t>‘The quick brown fox jumps over the</a:t>
            </a:r>
            <a:r>
              <a:rPr lang="ko-KR" altLang="en-US" sz="2400" dirty="0">
                <a:latin typeface="Segoe Print" panose="02000600000000000000" pitchFamily="2" charset="0"/>
              </a:rPr>
              <a:t> </a:t>
            </a:r>
            <a:r>
              <a:rPr lang="en-US" altLang="ko-KR" sz="2400" dirty="0">
                <a:latin typeface="Segoe Print" panose="02000600000000000000" pitchFamily="2" charset="0"/>
              </a:rPr>
              <a:t>lazy dog.’</a:t>
            </a:r>
          </a:p>
          <a:p>
            <a:r>
              <a:rPr lang="en-US" altLang="ko-KR" sz="1100" dirty="0">
                <a:latin typeface="Segoe Print" panose="02000600000000000000" pitchFamily="2" charset="0"/>
              </a:rPr>
              <a:t>              1           2                3              4            5               6           7          8          9</a:t>
            </a:r>
            <a:endParaRPr lang="en-US" altLang="ko-KR" sz="105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72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</a:t>
            </a:r>
            <a:r>
              <a:rPr lang="ko-KR" altLang="en-US" dirty="0"/>
              <a:t>예제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4556" y="4626244"/>
            <a:ext cx="4717443" cy="17877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근데</a:t>
            </a:r>
            <a:r>
              <a:rPr lang="en-US" altLang="ko-KR" sz="1800" dirty="0"/>
              <a:t> </a:t>
            </a:r>
            <a:r>
              <a:rPr lang="ko-KR" altLang="en-US" sz="1800" dirty="0"/>
              <a:t>각 </a:t>
            </a:r>
            <a:r>
              <a:rPr lang="en-US" altLang="ko-KR" sz="1800" dirty="0"/>
              <a:t>panel</a:t>
            </a:r>
            <a:r>
              <a:rPr lang="ko-KR" altLang="en-US" sz="1800" dirty="0"/>
              <a:t>의 동일한 위치의 </a:t>
            </a:r>
            <a:r>
              <a:rPr lang="ko-KR" altLang="en-US" sz="1800" dirty="0" err="1"/>
              <a:t>원소값이</a:t>
            </a:r>
            <a:r>
              <a:rPr lang="ko-KR" altLang="en-US" sz="1800" dirty="0"/>
              <a:t> 같으므로 </a:t>
            </a:r>
            <a:r>
              <a:rPr lang="en-US" altLang="ko-KR" sz="1800" i="1" dirty="0"/>
              <a:t>y</a:t>
            </a:r>
            <a:r>
              <a:rPr lang="en-US" altLang="ko-KR" sz="1800" i="1" baseline="-25000" dirty="0"/>
              <a:t>’the’,1</a:t>
            </a:r>
            <a:r>
              <a:rPr lang="ko-KR" altLang="en-US" sz="1800" dirty="0"/>
              <a:t>랑 </a:t>
            </a:r>
            <a:r>
              <a:rPr lang="en-US" altLang="ko-KR" sz="1800" i="1" dirty="0"/>
              <a:t>y</a:t>
            </a:r>
            <a:r>
              <a:rPr lang="en-US" altLang="ko-KR" sz="1800" i="1" baseline="-25000" dirty="0"/>
              <a:t>’brown’,1</a:t>
            </a:r>
            <a:r>
              <a:rPr lang="ko-KR" altLang="en-US" sz="1800" dirty="0"/>
              <a:t>의 값이 같네요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…</a:t>
            </a:r>
            <a:r>
              <a:rPr lang="ko-KR" altLang="en-US" sz="1800" dirty="0" err="1"/>
              <a:t>띠용</a:t>
            </a:r>
            <a:r>
              <a:rPr lang="en-US" altLang="ko-KR" sz="1800" dirty="0"/>
              <a:t>?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값은 같지만 </a:t>
            </a:r>
            <a:r>
              <a:rPr lang="en-US" altLang="ko-KR" sz="1800" dirty="0"/>
              <a:t>backpropagation</a:t>
            </a:r>
            <a:r>
              <a:rPr lang="ko-KR" altLang="en-US" sz="1800" dirty="0"/>
              <a:t>에서 관여하는 바가 다르다</a:t>
            </a:r>
            <a:r>
              <a:rPr lang="en-US" altLang="ko-KR" sz="1800" dirty="0"/>
              <a:t>!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DF32C837-20BB-456A-A39E-CC56B465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8" y="2150533"/>
            <a:ext cx="3904543" cy="430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299DC-6211-4442-AAFB-B7D3D7EA3239}"/>
              </a:ext>
            </a:extLst>
          </p:cNvPr>
          <p:cNvSpPr txBox="1"/>
          <p:nvPr/>
        </p:nvSpPr>
        <p:spPr>
          <a:xfrm>
            <a:off x="7539037" y="2513382"/>
            <a:ext cx="274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</a:t>
            </a:r>
            <a:r>
              <a:rPr lang="en-US" altLang="ko-KR" dirty="0">
                <a:solidFill>
                  <a:srgbClr val="0070C0"/>
                </a:solidFill>
              </a:rPr>
              <a:t> 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‘the’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E45B15-4CD1-41E4-9215-27923C4BEB3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96007" y="2836547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D130E9C-F0B4-44F8-ACE3-D7F6CB2BD195}"/>
              </a:ext>
            </a:extLst>
          </p:cNvPr>
          <p:cNvSpPr txBox="1"/>
          <p:nvPr/>
        </p:nvSpPr>
        <p:spPr>
          <a:xfrm>
            <a:off x="7539037" y="3821544"/>
            <a:ext cx="3185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실제 </a:t>
            </a:r>
            <a:r>
              <a:rPr lang="en-US" altLang="ko-KR" dirty="0">
                <a:solidFill>
                  <a:srgbClr val="0070C0"/>
                </a:solidFill>
              </a:rPr>
              <a:t>Context word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‘brown’</a:t>
            </a:r>
            <a:r>
              <a:rPr lang="ko-KR" altLang="en-US" dirty="0">
                <a:solidFill>
                  <a:srgbClr val="0070C0"/>
                </a:solidFill>
              </a:rPr>
              <a:t>에 대한 </a:t>
            </a:r>
            <a:r>
              <a:rPr lang="en-US" altLang="ko-KR" dirty="0">
                <a:solidFill>
                  <a:srgbClr val="0070C0"/>
                </a:solidFill>
              </a:rPr>
              <a:t>Output</a:t>
            </a:r>
            <a:r>
              <a:rPr lang="ko-KR" altLang="en-US" dirty="0">
                <a:solidFill>
                  <a:srgbClr val="0070C0"/>
                </a:solidFill>
              </a:rPr>
              <a:t> 벡터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FEE3A2-BBE7-4985-8735-EAD811B6874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796007" y="4144709"/>
            <a:ext cx="743030" cy="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0EDF86-6F92-4772-A266-006218C6F9E4}"/>
              </a:ext>
            </a:extLst>
          </p:cNvPr>
          <p:cNvSpPr txBox="1"/>
          <p:nvPr/>
        </p:nvSpPr>
        <p:spPr>
          <a:xfrm>
            <a:off x="3443610" y="1477848"/>
            <a:ext cx="819085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Segoe Print" panose="02000600000000000000" pitchFamily="2" charset="0"/>
              </a:rPr>
              <a:t>‘The quick brown fox jumps over the</a:t>
            </a:r>
            <a:r>
              <a:rPr lang="ko-KR" altLang="en-US" sz="2400" dirty="0">
                <a:latin typeface="Segoe Print" panose="02000600000000000000" pitchFamily="2" charset="0"/>
              </a:rPr>
              <a:t> </a:t>
            </a:r>
            <a:r>
              <a:rPr lang="en-US" altLang="ko-KR" sz="2400" dirty="0">
                <a:latin typeface="Segoe Print" panose="02000600000000000000" pitchFamily="2" charset="0"/>
              </a:rPr>
              <a:t>lazy dog.’</a:t>
            </a:r>
          </a:p>
          <a:p>
            <a:r>
              <a:rPr lang="en-US" altLang="ko-KR" sz="1100" dirty="0">
                <a:latin typeface="Segoe Print" panose="02000600000000000000" pitchFamily="2" charset="0"/>
              </a:rPr>
              <a:t>              1           2                3              4            5               6           7          8          9</a:t>
            </a:r>
            <a:endParaRPr lang="en-US" altLang="ko-KR" sz="105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3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Output-Layer</a:t>
            </a:r>
            <a:endParaRPr lang="ko-KR" altLang="en-US" sz="6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74556" y="1776412"/>
            <a:ext cx="4717443" cy="46376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이전에 우리가 </a:t>
            </a:r>
            <a:r>
              <a:rPr lang="en-US" altLang="ko-KR" sz="1800" i="1" dirty="0" err="1"/>
              <a:t>y</a:t>
            </a:r>
            <a:r>
              <a:rPr lang="en-US" altLang="ko-KR" sz="1800" i="1" baseline="-25000" dirty="0" err="1"/>
              <a:t>j</a:t>
            </a:r>
            <a:r>
              <a:rPr lang="en-US" altLang="ko-KR" sz="1800" dirty="0"/>
              <a:t> = p(</a:t>
            </a:r>
            <a:r>
              <a:rPr lang="en-US" altLang="ko-KR" sz="1800" i="1" dirty="0" err="1"/>
              <a:t>o</a:t>
            </a:r>
            <a:r>
              <a:rPr lang="en-US" altLang="ko-KR" sz="1800" i="1" baseline="-25000" dirty="0" err="1"/>
              <a:t>j</a:t>
            </a:r>
            <a:r>
              <a:rPr lang="en-US" altLang="ko-KR" sz="1800" dirty="0"/>
              <a:t> | </a:t>
            </a:r>
            <a:r>
              <a:rPr lang="en-US" altLang="ko-KR" sz="1800" i="1" dirty="0"/>
              <a:t>k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)</a:t>
            </a:r>
            <a:r>
              <a:rPr lang="ko-KR" altLang="en-US" sz="1800" dirty="0"/>
              <a:t>라고 정의한 것을 확장하면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600" dirty="0"/>
              <a:t/>
            </a:r>
            <a:br>
              <a:rPr lang="en-US" altLang="ko-KR" sz="600" dirty="0"/>
            </a:br>
            <a:r>
              <a:rPr lang="en-US" altLang="ko-KR" sz="1800" dirty="0"/>
              <a:t>	</a:t>
            </a:r>
            <a:r>
              <a:rPr lang="en-US" altLang="ko-KR" sz="1800" i="1" dirty="0" err="1"/>
              <a:t>y</a:t>
            </a:r>
            <a:r>
              <a:rPr lang="en-US" altLang="ko-KR" sz="1800" i="1" baseline="-25000" dirty="0" err="1"/>
              <a:t>c,j</a:t>
            </a:r>
            <a:r>
              <a:rPr lang="en-US" altLang="ko-KR" sz="1800" i="1" dirty="0"/>
              <a:t> </a:t>
            </a:r>
            <a:r>
              <a:rPr lang="en-US" altLang="ko-KR" sz="1800" dirty="0"/>
              <a:t>= p(</a:t>
            </a:r>
            <a:r>
              <a:rPr lang="en-US" altLang="ko-KR" sz="1800" i="1" dirty="0" err="1"/>
              <a:t>o</a:t>
            </a:r>
            <a:r>
              <a:rPr lang="en-US" altLang="ko-KR" sz="1800" i="1" baseline="-25000" dirty="0" err="1"/>
              <a:t>c,j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= </a:t>
            </a:r>
            <a:r>
              <a:rPr lang="en-US" altLang="ko-KR" sz="1800" i="1" dirty="0" err="1"/>
              <a:t>o</a:t>
            </a:r>
            <a:r>
              <a:rPr lang="en-US" altLang="ko-KR" sz="1800" i="1" baseline="-25000" dirty="0" err="1"/>
              <a:t>c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| </a:t>
            </a:r>
            <a:r>
              <a:rPr lang="en-US" altLang="ko-KR" sz="1800" i="1" dirty="0"/>
              <a:t>k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) </a:t>
            </a:r>
            <a:br>
              <a:rPr lang="en-US" altLang="ko-KR" sz="1800" dirty="0"/>
            </a:br>
            <a:r>
              <a:rPr lang="en-US" altLang="ko-KR" sz="600" dirty="0"/>
              <a:t/>
            </a:r>
            <a:br>
              <a:rPr lang="en-US" altLang="ko-KR" sz="600" dirty="0"/>
            </a:br>
            <a:r>
              <a:rPr lang="en-US" altLang="ko-KR" sz="1800" dirty="0"/>
              <a:t>(</a:t>
            </a:r>
            <a:r>
              <a:rPr lang="en-US" altLang="ko-KR" sz="1800" i="1" dirty="0" err="1"/>
              <a:t>o</a:t>
            </a:r>
            <a:r>
              <a:rPr lang="en-US" altLang="ko-KR" sz="1800" i="1" baseline="-25000" dirty="0" err="1"/>
              <a:t>c</a:t>
            </a:r>
            <a:r>
              <a:rPr lang="ko-KR" altLang="en-US" sz="1800" dirty="0"/>
              <a:t>는</a:t>
            </a:r>
            <a:r>
              <a:rPr lang="en-US" altLang="ko-KR" sz="1800" dirty="0"/>
              <a:t> c</a:t>
            </a:r>
            <a:r>
              <a:rPr lang="ko-KR" altLang="en-US" sz="1800" dirty="0"/>
              <a:t>번째 </a:t>
            </a:r>
            <a:r>
              <a:rPr lang="en-US" altLang="ko-KR" sz="1800" dirty="0"/>
              <a:t>panel</a:t>
            </a:r>
            <a:r>
              <a:rPr lang="ko-KR" altLang="en-US" sz="1800" dirty="0"/>
              <a:t>에서의 실제 </a:t>
            </a:r>
            <a:r>
              <a:rPr lang="en-US" altLang="ko-KR" sz="1800" dirty="0"/>
              <a:t>Context word)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그리고 우리는 </a:t>
            </a:r>
            <a:r>
              <a:rPr lang="en-US" altLang="ko-KR" sz="1800" i="1" dirty="0"/>
              <a:t>k</a:t>
            </a:r>
            <a:r>
              <a:rPr lang="ko-KR" altLang="en-US" sz="1800" dirty="0"/>
              <a:t>가 주어졌을 때 </a:t>
            </a:r>
            <a:r>
              <a:rPr lang="en-US" altLang="ko-KR" sz="1800" i="1" dirty="0"/>
              <a:t>k</a:t>
            </a:r>
            <a:r>
              <a:rPr lang="ko-KR" altLang="en-US" sz="1800" dirty="0"/>
              <a:t>의 모든 </a:t>
            </a:r>
            <a:r>
              <a:rPr lang="en-US" altLang="ko-KR" sz="1800" dirty="0"/>
              <a:t>Context word</a:t>
            </a:r>
            <a:r>
              <a:rPr lang="ko-KR" altLang="en-US" sz="1800" dirty="0"/>
              <a:t>가 나타날 확률을 다항 분포의 정의에 따라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	p(</a:t>
            </a:r>
            <a:r>
              <a:rPr lang="en-US" altLang="ko-KR" sz="1800" i="1" dirty="0"/>
              <a:t>o</a:t>
            </a:r>
            <a:r>
              <a:rPr lang="en-US" altLang="ko-KR" sz="1800" i="1" baseline="-25000" dirty="0"/>
              <a:t>1</a:t>
            </a:r>
            <a:r>
              <a:rPr lang="en-US" altLang="ko-KR" sz="1800" dirty="0"/>
              <a:t>,</a:t>
            </a:r>
            <a:r>
              <a:rPr lang="en-US" altLang="ko-KR" sz="1800" i="1" dirty="0"/>
              <a:t>o</a:t>
            </a:r>
            <a:r>
              <a:rPr lang="en-US" altLang="ko-KR" sz="1800" i="1" baseline="-25000" dirty="0"/>
              <a:t>2</a:t>
            </a:r>
            <a:r>
              <a:rPr lang="en-US" altLang="ko-KR" sz="1800" i="1" dirty="0"/>
              <a:t>, ...,</a:t>
            </a:r>
            <a:r>
              <a:rPr lang="en-US" altLang="ko-KR" sz="1800" i="1" dirty="0" err="1"/>
              <a:t>o</a:t>
            </a:r>
            <a:r>
              <a:rPr lang="en-US" altLang="ko-KR" sz="1800" i="1" baseline="-25000" dirty="0" err="1"/>
              <a:t>C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| </a:t>
            </a:r>
            <a:r>
              <a:rPr lang="en-US" altLang="ko-KR" sz="1800" i="1" dirty="0"/>
              <a:t>k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	= p(</a:t>
            </a:r>
            <a:r>
              <a:rPr lang="en-US" altLang="ko-KR" sz="1800" i="1" dirty="0"/>
              <a:t>o</a:t>
            </a:r>
            <a:r>
              <a:rPr lang="en-US" altLang="ko-KR" sz="1800" dirty="0"/>
              <a:t> | </a:t>
            </a:r>
            <a:r>
              <a:rPr lang="en-US" altLang="ko-KR" sz="1800" i="1" dirty="0"/>
              <a:t>k</a:t>
            </a:r>
            <a:r>
              <a:rPr lang="en-US" altLang="ko-KR" sz="1800" dirty="0"/>
              <a:t>) (</a:t>
            </a:r>
            <a:r>
              <a:rPr lang="en-US" altLang="ko-KR" sz="1800" i="1" dirty="0"/>
              <a:t>o</a:t>
            </a:r>
            <a:r>
              <a:rPr lang="ko-KR" altLang="en-US" sz="1800" dirty="0"/>
              <a:t>는 모든 </a:t>
            </a:r>
            <a:r>
              <a:rPr lang="en-US" altLang="ko-KR" sz="1800" dirty="0"/>
              <a:t>Context word)</a:t>
            </a:r>
            <a:br>
              <a:rPr lang="en-US" altLang="ko-KR" sz="1800" dirty="0"/>
            </a:br>
            <a:r>
              <a:rPr lang="ko-KR" altLang="en-US" sz="1800" dirty="0"/>
              <a:t>라고 나타낼 수 있습니다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우리는 이 식을 최대화 하는 방향으로 학습을 하게 됩니다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DF32C837-20BB-456A-A39E-CC56B465E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8" y="1776412"/>
            <a:ext cx="424404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2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- Backpropagation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ko-KR" sz="1800" i="1" dirty="0"/>
                  <a:t>W</a:t>
                </a:r>
                <a:r>
                  <a:rPr lang="ko-KR" altLang="en-US" sz="1800" dirty="0"/>
                  <a:t>행렬을 학습시키기 위해서는 </a:t>
                </a:r>
                <a:r>
                  <a:rPr lang="en-US" altLang="ko-KR" sz="1800" dirty="0"/>
                  <a:t>p(</a:t>
                </a:r>
                <a:r>
                  <a:rPr lang="en-US" altLang="ko-KR" sz="1800" i="1" dirty="0"/>
                  <a:t>o</a:t>
                </a:r>
                <a:r>
                  <a:rPr lang="en-US" altLang="ko-KR" sz="1800" dirty="0"/>
                  <a:t> | </a:t>
                </a:r>
                <a:r>
                  <a:rPr lang="en-US" altLang="ko-KR" sz="1800" i="1" dirty="0"/>
                  <a:t>k </a:t>
                </a:r>
                <a:r>
                  <a:rPr lang="en-US" altLang="ko-KR" sz="1800" dirty="0"/>
                  <a:t>) </a:t>
                </a:r>
                <a:r>
                  <a:rPr lang="ko-KR" altLang="en-US" sz="1800" dirty="0"/>
                  <a:t>를 </a:t>
                </a:r>
                <a:r>
                  <a:rPr lang="en-US" altLang="ko-KR" sz="1800" i="1" dirty="0" err="1"/>
                  <a:t>W</a:t>
                </a:r>
                <a:r>
                  <a:rPr lang="en-US" altLang="ko-KR" sz="1800" i="1" baseline="-25000" dirty="0" err="1"/>
                  <a:t>k</a:t>
                </a:r>
                <a:r>
                  <a:rPr lang="ko-KR" altLang="en-US" sz="1800" dirty="0"/>
                  <a:t>로 미분하면 됩니다</a:t>
                </a:r>
                <a:r>
                  <a:rPr lang="en-US" altLang="ko-KR" sz="1800" dirty="0"/>
                  <a:t>. </a:t>
                </a:r>
                <a:br>
                  <a:rPr lang="en-US" altLang="ko-KR" sz="1800" dirty="0"/>
                </a:br>
                <a:r>
                  <a:rPr lang="ko-KR" altLang="en-US" sz="1800" dirty="0"/>
                  <a:t>이 때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계산의 편리를 위해 </a:t>
                </a:r>
                <a:r>
                  <a:rPr lang="en-US" altLang="ko-KR" sz="1800" dirty="0"/>
                  <a:t>log-likelihood</a:t>
                </a:r>
                <a:r>
                  <a:rPr lang="ko-KR" altLang="en-US" sz="1800" dirty="0"/>
                  <a:t>를 적용하겠습니다</a:t>
                </a:r>
                <a:r>
                  <a:rPr lang="en-US" altLang="ko-KR" sz="18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18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func>
                      <m:func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func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𝑊𝑘</m:t>
                        </m:r>
                      </m:den>
                    </m:f>
                    <m:func>
                      <m:funcPr>
                        <m:ctrlPr>
                          <a:rPr lang="en-US" altLang="ko-KR" sz="1800" i="1" baseline="-2500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smtClean="0"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</m:sSubSup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fName>
                      <m:e/>
                    </m:func>
                  </m:oMath>
                </a14:m>
                <a:endParaRPr lang="en-US" altLang="ko-KR" sz="1800" baseline="-25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800" baseline="-25000" dirty="0"/>
                  <a:t>	            </a:t>
                </a:r>
                <a:r>
                  <a:rPr lang="en-US" altLang="ko-KR" sz="1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𝑊𝑘</m:t>
                        </m:r>
                      </m:den>
                    </m:f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</m:sSub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𝑊𝑘</m:t>
                        </m:r>
                      </m:den>
                    </m:f>
                    <m:func>
                      <m:func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</m:sSub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altLang="ko-KR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800" dirty="0"/>
                  <a:t>	       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</m:sSub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func>
                          <m:func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</m:sSubSup>
                              </m:e>
                            </m:d>
                          </m:e>
                        </m:func>
                      </m:e>
                    </m:nary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800" dirty="0"/>
                  <a:t>	       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−</m:t>
                    </m:r>
                    <m:nary>
                      <m:naryPr>
                        <m:chr m:val="∑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8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</m:sSubSup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800" dirty="0"/>
                  <a:t>	       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−</m:t>
                    </m:r>
                    <m:nary>
                      <m:naryPr>
                        <m:chr m:val="∑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)∙</m:t>
                        </m:r>
                        <m:sSubSup>
                          <m:sSub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800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sz="1800" dirty="0"/>
                  <a:t>즉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가중치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행렬의 업데이트는 다음과 같이 진행됩니다</a:t>
                </a:r>
                <a:r>
                  <a:rPr lang="en-US" altLang="ko-KR" sz="1800" dirty="0"/>
                  <a:t>.</a:t>
                </a:r>
                <a:br>
                  <a:rPr lang="en-US" altLang="ko-KR" sz="18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−</m:t>
                    </m:r>
                    <m:nary>
                      <m:naryPr>
                        <m:chr m:val="∑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487" t="-652" b="-4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95119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행렬의 의미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762125"/>
            <a:ext cx="4602351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Word2Vec</a:t>
            </a:r>
            <a:r>
              <a:rPr lang="ko-KR" altLang="en-US" sz="1800" dirty="0"/>
              <a:t>에서 입력 벡터는 </a:t>
            </a:r>
            <a:r>
              <a:rPr lang="en-US" altLang="ko-KR" sz="1800" dirty="0"/>
              <a:t>One-hot-encoding</a:t>
            </a:r>
            <a:r>
              <a:rPr lang="ko-KR" altLang="en-US" sz="1800" dirty="0"/>
              <a:t>이 되어있습니다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따라서 </a:t>
            </a:r>
            <a:r>
              <a:rPr lang="en-US" altLang="ko-KR" sz="1800" dirty="0"/>
              <a:t>Hidden-Layer</a:t>
            </a:r>
            <a:r>
              <a:rPr lang="ko-KR" altLang="en-US" sz="1800" dirty="0"/>
              <a:t> 벡터는 가중치 행렬에서 참조</a:t>
            </a:r>
            <a:r>
              <a:rPr lang="en-US" altLang="ko-KR" sz="1800" dirty="0"/>
              <a:t>(Lookup)</a:t>
            </a:r>
            <a:r>
              <a:rPr lang="ko-KR" altLang="en-US" sz="1800" dirty="0"/>
              <a:t>해 오는 행과 동일하게 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동시에 </a:t>
            </a:r>
            <a:r>
              <a:rPr lang="en-US" altLang="ko-KR" sz="1800" dirty="0"/>
              <a:t>Hidden-Layer </a:t>
            </a:r>
            <a:r>
              <a:rPr lang="ko-KR" altLang="en-US" sz="1800" dirty="0"/>
              <a:t>벡터는 </a:t>
            </a:r>
            <a:r>
              <a:rPr lang="en-US" altLang="ko-KR" sz="1800" i="1" dirty="0"/>
              <a:t>V</a:t>
            </a:r>
            <a:r>
              <a:rPr lang="ko-KR" altLang="en-US" sz="1800" dirty="0"/>
              <a:t>차원에서 </a:t>
            </a:r>
            <a:r>
              <a:rPr lang="en-US" altLang="ko-KR" sz="1800" i="1" dirty="0"/>
              <a:t>N</a:t>
            </a:r>
            <a:r>
              <a:rPr lang="ko-KR" altLang="en-US" sz="1800" dirty="0"/>
              <a:t>차원으로 줄여진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단어벡터의 의미를 갖고 있습니다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가중치 행렬 </a:t>
            </a:r>
            <a:r>
              <a:rPr lang="en-US" altLang="ko-KR" sz="1800" i="1" dirty="0"/>
              <a:t>W</a:t>
            </a:r>
            <a:r>
              <a:rPr lang="ko-KR" altLang="en-US" sz="1800" dirty="0"/>
              <a:t>의 행 벡터가 각 단어에 해당하는 </a:t>
            </a:r>
            <a:r>
              <a:rPr lang="ko-KR" altLang="en-US" sz="1800" dirty="0" err="1"/>
              <a:t>임베딩</a:t>
            </a:r>
            <a:r>
              <a:rPr lang="ko-KR" altLang="en-US" sz="1800" dirty="0"/>
              <a:t> 단어벡터의 역할을 하게 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이러한 메커니즘을 가지고 있기 때문에 가중치 행렬 </a:t>
            </a:r>
            <a:r>
              <a:rPr lang="en-US" altLang="ko-KR" sz="1800" i="1" dirty="0"/>
              <a:t>W</a:t>
            </a:r>
            <a:r>
              <a:rPr lang="ko-KR" altLang="en-US" sz="1800" dirty="0"/>
              <a:t>를 </a:t>
            </a:r>
            <a:r>
              <a:rPr lang="en-US" altLang="ko-KR" sz="1800" dirty="0"/>
              <a:t>Lookup Table</a:t>
            </a:r>
            <a:r>
              <a:rPr lang="ko-KR" altLang="en-US" sz="1800" dirty="0"/>
              <a:t>이라 부르기도 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01 | </a:t>
            </a:r>
            <a:r>
              <a:rPr lang="ko-KR" altLang="en-US" sz="1800" dirty="0"/>
              <a:t>학습 과정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02 | </a:t>
            </a:r>
            <a:r>
              <a:rPr lang="ko-KR" altLang="en-US" sz="1800" b="1" dirty="0"/>
              <a:t>가중치 행렬의 의미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E75C82-8970-47A5-805B-B80C104D5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52" y="1762125"/>
            <a:ext cx="3848423" cy="861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D07B74-EB40-4F88-A3CE-EFBD21FE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27" y="2979122"/>
            <a:ext cx="3934148" cy="33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1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855" y="548914"/>
            <a:ext cx="8753475" cy="692150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543575"/>
            <a:ext cx="8753475" cy="4895326"/>
          </a:xfrm>
        </p:spPr>
        <p:txBody>
          <a:bodyPr/>
          <a:lstStyle/>
          <a:p>
            <a:r>
              <a:rPr lang="en-US" altLang="ko-KR" sz="1600" dirty="0"/>
              <a:t>Word Embedding : </a:t>
            </a:r>
            <a:r>
              <a:rPr lang="ko-KR" altLang="en-US" sz="1600" dirty="0"/>
              <a:t>고차원의 데이터</a:t>
            </a:r>
            <a:r>
              <a:rPr lang="en-US" altLang="ko-KR" sz="1600" dirty="0"/>
              <a:t>(</a:t>
            </a:r>
            <a:r>
              <a:rPr lang="ko-KR" altLang="en-US" sz="1600" dirty="0"/>
              <a:t>단어</a:t>
            </a:r>
            <a:r>
              <a:rPr lang="en-US" altLang="ko-KR" sz="1600" dirty="0"/>
              <a:t>) -&gt; </a:t>
            </a:r>
            <a:r>
              <a:rPr lang="ko-KR" altLang="en-US" sz="1600" dirty="0" err="1"/>
              <a:t>저차원</a:t>
            </a:r>
            <a:r>
              <a:rPr lang="ko-KR" altLang="en-US" sz="1600" dirty="0"/>
              <a:t> 수치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초기</a:t>
            </a:r>
            <a:r>
              <a:rPr lang="en-US" altLang="ko-KR" sz="1600" dirty="0"/>
              <a:t> one-hot-encoding </a:t>
            </a:r>
            <a:r>
              <a:rPr lang="ko-KR" altLang="en-US" sz="1600" dirty="0"/>
              <a:t>방식 </a:t>
            </a:r>
            <a:endParaRPr lang="en-US" altLang="ko-KR" sz="1600" dirty="0"/>
          </a:p>
          <a:p>
            <a:pPr lvl="1"/>
            <a:r>
              <a:rPr lang="en-US" altLang="ko-KR" sz="1400" dirty="0"/>
              <a:t>ex. [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, </a:t>
            </a:r>
            <a:r>
              <a:rPr lang="ko-KR" altLang="en-US" sz="1400" dirty="0"/>
              <a:t>연구실</a:t>
            </a:r>
            <a:r>
              <a:rPr lang="en-US" altLang="ko-KR" sz="1400" dirty="0"/>
              <a:t>, </a:t>
            </a:r>
            <a:r>
              <a:rPr lang="ko-KR" altLang="en-US" sz="1400" dirty="0"/>
              <a:t>파이팅</a:t>
            </a:r>
            <a:r>
              <a:rPr lang="en-US" altLang="ko-KR" sz="1400" dirty="0"/>
              <a:t>],  ‘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’</a:t>
            </a:r>
            <a:r>
              <a:rPr lang="ko-KR" altLang="en-US" sz="1400" dirty="0"/>
              <a:t> 표현 벡터 </a:t>
            </a:r>
            <a:r>
              <a:rPr lang="en-US" altLang="ko-KR" sz="1400" dirty="0"/>
              <a:t>= [1 0 0]</a:t>
            </a:r>
          </a:p>
          <a:p>
            <a:pPr lvl="1"/>
            <a:r>
              <a:rPr lang="ko-KR" altLang="en-US" sz="1400" dirty="0"/>
              <a:t>단어 간의 의미론적 차이</a:t>
            </a:r>
            <a:r>
              <a:rPr lang="en-US" altLang="ko-KR" sz="1400" dirty="0"/>
              <a:t>, </a:t>
            </a:r>
            <a:r>
              <a:rPr lang="ko-KR" altLang="en-US" sz="1400" dirty="0"/>
              <a:t>연관 관계를 이해할 수 없다는 문제점</a:t>
            </a:r>
            <a:endParaRPr lang="en-US" altLang="ko-KR" sz="1400" dirty="0"/>
          </a:p>
          <a:p>
            <a:pPr lvl="1"/>
            <a:endParaRPr lang="en-US" altLang="ko-KR" sz="1200" dirty="0"/>
          </a:p>
          <a:p>
            <a:r>
              <a:rPr lang="en-US" altLang="ko-KR" sz="1600" dirty="0"/>
              <a:t>Word Embedding to Vector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400" dirty="0"/>
              <a:t>단어의 문맥상 의미 자체를 다차원 공간에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벡터화</a:t>
            </a:r>
            <a:r>
              <a:rPr lang="en-US" altLang="ko-KR" sz="1400" dirty="0"/>
              <a:t>’ (</a:t>
            </a:r>
            <a:r>
              <a:rPr lang="en-US" altLang="ko-KR" sz="1400" dirty="0" err="1"/>
              <a:t>Contiunuous</a:t>
            </a:r>
            <a:r>
              <a:rPr lang="en-US" altLang="ko-KR" sz="1400" dirty="0"/>
              <a:t> Word Embedding)</a:t>
            </a:r>
          </a:p>
          <a:p>
            <a:pPr lvl="1"/>
            <a:r>
              <a:rPr lang="ko-KR" altLang="en-US" sz="1400" dirty="0"/>
              <a:t>신경망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차원감소</a:t>
            </a:r>
            <a:r>
              <a:rPr lang="en-US" altLang="ko-KR" sz="1400" dirty="0"/>
              <a:t>, </a:t>
            </a:r>
            <a:r>
              <a:rPr lang="ko-KR" altLang="en-US" sz="1400" dirty="0"/>
              <a:t>확률적 모델</a:t>
            </a:r>
            <a:r>
              <a:rPr lang="en-US" altLang="ko-KR" sz="1400" dirty="0"/>
              <a:t>, </a:t>
            </a:r>
            <a:r>
              <a:rPr lang="ko-KR" altLang="en-US" sz="1400" dirty="0"/>
              <a:t>문맥상 표현 등의 프로세스를 포함</a:t>
            </a:r>
            <a:endParaRPr lang="en-US" altLang="ko-KR" sz="1800" dirty="0"/>
          </a:p>
          <a:p>
            <a:pPr lvl="1"/>
            <a:r>
              <a:rPr lang="ko-KR" altLang="en-US" sz="1400" dirty="0"/>
              <a:t>기법 </a:t>
            </a:r>
            <a:r>
              <a:rPr lang="en-US" altLang="ko-KR" sz="1400" dirty="0"/>
              <a:t>: NNLM, RNNLM, </a:t>
            </a:r>
            <a:r>
              <a:rPr lang="en-US" altLang="ko-KR" sz="1400" b="1" dirty="0"/>
              <a:t>CBOW</a:t>
            </a:r>
            <a:r>
              <a:rPr lang="en-US" altLang="ko-KR" sz="1400" dirty="0"/>
              <a:t>, </a:t>
            </a:r>
            <a:r>
              <a:rPr lang="en-US" altLang="ko-KR" sz="1400" b="1" dirty="0"/>
              <a:t>Skip-gram</a:t>
            </a:r>
          </a:p>
          <a:p>
            <a:endParaRPr lang="en-US" altLang="ko-KR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b="1" dirty="0"/>
              <a:t>01 | </a:t>
            </a:r>
            <a:r>
              <a:rPr lang="ko-KR" altLang="en-US" sz="2400" b="1" dirty="0"/>
              <a:t>개요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02 | CBOW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03 | Skip-gram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5" y="4765866"/>
            <a:ext cx="4186018" cy="1864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37" y="4402946"/>
            <a:ext cx="4504888" cy="22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6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흥미로운 학습 기법 </a:t>
            </a:r>
            <a:r>
              <a:rPr lang="en-US" altLang="ko-KR" sz="3600" dirty="0"/>
              <a:t>– Negative Sampling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기본적인 </a:t>
            </a:r>
            <a:r>
              <a:rPr lang="en-US" altLang="ko-KR" sz="1800" dirty="0"/>
              <a:t>Word2Vec</a:t>
            </a:r>
            <a:r>
              <a:rPr lang="ko-KR" altLang="en-US" sz="1800" dirty="0"/>
              <a:t>의 학습과정은 상당히 많은 량의 계산을 요구합니다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단어 하나당 </a:t>
            </a:r>
            <a:r>
              <a:rPr lang="en-US" altLang="ko-KR" sz="1800" i="1" dirty="0"/>
              <a:t>C</a:t>
            </a:r>
            <a:r>
              <a:rPr lang="ko-KR" altLang="en-US" sz="1800" dirty="0"/>
              <a:t>개의 단어를 </a:t>
            </a:r>
            <a:r>
              <a:rPr lang="en-US" altLang="ko-KR" sz="1800" dirty="0"/>
              <a:t>sampling</a:t>
            </a:r>
            <a:r>
              <a:rPr lang="ko-KR" altLang="en-US" sz="1800" dirty="0"/>
              <a:t> 할 때</a:t>
            </a:r>
            <a:r>
              <a:rPr lang="en-US" altLang="ko-KR" sz="1800" dirty="0"/>
              <a:t>, </a:t>
            </a:r>
            <a:r>
              <a:rPr lang="en-US" altLang="ko-KR" sz="1800" i="1" dirty="0"/>
              <a:t>C(N+N*V)</a:t>
            </a:r>
            <a:r>
              <a:rPr lang="ko-KR" altLang="en-US" sz="1800" dirty="0"/>
              <a:t>이며 </a:t>
            </a:r>
            <a:r>
              <a:rPr lang="en-US" altLang="ko-KR" sz="1800" dirty="0"/>
              <a:t>Output-Layer</a:t>
            </a:r>
            <a:r>
              <a:rPr lang="ko-KR" altLang="en-US" sz="1800" dirty="0"/>
              <a:t>에서는 </a:t>
            </a:r>
            <a:r>
              <a:rPr lang="en-US" altLang="ko-KR" sz="1800" dirty="0" err="1"/>
              <a:t>softmax</a:t>
            </a:r>
            <a:r>
              <a:rPr lang="en-US" altLang="ko-KR" sz="1800" dirty="0"/>
              <a:t> function</a:t>
            </a:r>
            <a:r>
              <a:rPr lang="ko-KR" altLang="en-US" sz="1800" dirty="0"/>
              <a:t>을 통한 지수 계산을 하기 때문에 학습 속도가 </a:t>
            </a:r>
            <a:r>
              <a:rPr lang="ko-KR" altLang="en-US" sz="1800" dirty="0" err="1"/>
              <a:t>느려지게</a:t>
            </a:r>
            <a:r>
              <a:rPr lang="ko-KR" altLang="en-US" sz="1800" dirty="0"/>
              <a:t> 됩니다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01 | </a:t>
            </a:r>
            <a:r>
              <a:rPr lang="ko-KR" altLang="en-US" sz="1800" dirty="0"/>
              <a:t>학습 과정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03 | </a:t>
            </a:r>
            <a:r>
              <a:rPr lang="ko-KR" altLang="en-US" sz="1800" b="1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8067BE-663B-4E70-B71F-C450D8D1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1" y="2429908"/>
            <a:ext cx="2335091" cy="2855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FCFF47-B649-4ACB-BE90-86C518B2E657}"/>
              </a:ext>
            </a:extLst>
          </p:cNvPr>
          <p:cNvSpPr txBox="1"/>
          <p:nvPr/>
        </p:nvSpPr>
        <p:spPr>
          <a:xfrm>
            <a:off x="6919993" y="3672749"/>
            <a:ext cx="41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N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180A3-6088-4DBF-BBDD-C76FBCE80CBE}"/>
              </a:ext>
            </a:extLst>
          </p:cNvPr>
          <p:cNvSpPr txBox="1"/>
          <p:nvPr/>
        </p:nvSpPr>
        <p:spPr>
          <a:xfrm>
            <a:off x="7797787" y="3768263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N×V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A05EA-25E5-446B-B7E4-BEFA415F101A}"/>
              </a:ext>
            </a:extLst>
          </p:cNvPr>
          <p:cNvSpPr txBox="1"/>
          <p:nvPr/>
        </p:nvSpPr>
        <p:spPr>
          <a:xfrm>
            <a:off x="6334523" y="3578139"/>
            <a:ext cx="41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135DD-23AC-4574-A544-879E7AF8578C}"/>
              </a:ext>
            </a:extLst>
          </p:cNvPr>
          <p:cNvSpPr txBox="1"/>
          <p:nvPr/>
        </p:nvSpPr>
        <p:spPr>
          <a:xfrm>
            <a:off x="8004874" y="2822086"/>
            <a:ext cx="57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1550F-6B06-4C2F-9DD2-F15530DFC6E0}"/>
              </a:ext>
            </a:extLst>
          </p:cNvPr>
          <p:cNvSpPr txBox="1"/>
          <p:nvPr/>
        </p:nvSpPr>
        <p:spPr>
          <a:xfrm>
            <a:off x="8004874" y="3352763"/>
            <a:ext cx="57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CD36C-6E16-42C0-B492-87DD34080E78}"/>
              </a:ext>
            </a:extLst>
          </p:cNvPr>
          <p:cNvSpPr txBox="1"/>
          <p:nvPr/>
        </p:nvSpPr>
        <p:spPr>
          <a:xfrm>
            <a:off x="8006651" y="4318842"/>
            <a:ext cx="57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64E50-E9E1-4847-9129-C0A9243806DE}"/>
              </a:ext>
            </a:extLst>
          </p:cNvPr>
          <p:cNvSpPr txBox="1"/>
          <p:nvPr/>
        </p:nvSpPr>
        <p:spPr>
          <a:xfrm>
            <a:off x="8004874" y="4823666"/>
            <a:ext cx="573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7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흥미로운 학습 기법 </a:t>
            </a:r>
            <a:r>
              <a:rPr lang="en-US" altLang="ko-KR" sz="3600" dirty="0"/>
              <a:t>– Negative Sampling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Negative Sampling</a:t>
            </a:r>
            <a:r>
              <a:rPr lang="ko-KR" altLang="en-US" sz="1800" dirty="0"/>
              <a:t>은 </a:t>
            </a:r>
            <a:r>
              <a:rPr lang="ko-KR" altLang="en-US" sz="1800" dirty="0" err="1"/>
              <a:t>계산량을</a:t>
            </a:r>
            <a:r>
              <a:rPr lang="ko-KR" altLang="en-US" sz="1800" dirty="0"/>
              <a:t> 줄이기 위해 </a:t>
            </a:r>
            <a:r>
              <a:rPr lang="en-US" altLang="ko-KR" sz="1800" dirty="0" err="1"/>
              <a:t>Softmax</a:t>
            </a:r>
            <a:r>
              <a:rPr lang="en-US" altLang="ko-KR" sz="1800" dirty="0"/>
              <a:t> function</a:t>
            </a:r>
            <a:r>
              <a:rPr lang="ko-KR" altLang="en-US" sz="1800" dirty="0"/>
              <a:t>을 통해 확률을 구할 때 전체 단어를 대상으로 구하지 않고</a:t>
            </a:r>
            <a:r>
              <a:rPr lang="en-US" altLang="ko-KR" sz="1800" dirty="0"/>
              <a:t>, </a:t>
            </a:r>
            <a:r>
              <a:rPr lang="ko-KR" altLang="en-US" sz="1800" dirty="0"/>
              <a:t>일부 단어만 뽑아서 계산을 하는 방법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실제로 존재하는 입력 데이터를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Positive Sample</a:t>
            </a:r>
            <a:r>
              <a:rPr lang="ko-KR" altLang="en-US" sz="1600" dirty="0"/>
              <a:t>이라고 하면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Negative Sample</a:t>
            </a:r>
            <a:r>
              <a:rPr lang="ko-KR" altLang="en-US" sz="1600" dirty="0"/>
              <a:t>은 사용자가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지정한 </a:t>
            </a:r>
            <a:r>
              <a:rPr lang="en-US" altLang="ko-KR" sz="1600" dirty="0"/>
              <a:t>window size </a:t>
            </a:r>
            <a:r>
              <a:rPr lang="ko-KR" altLang="en-US" sz="1600" dirty="0"/>
              <a:t>내에 등장하지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않는 단어와 목표 단어를 쌍으로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만든 임의의 데이터입니다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이렇게 생성된 </a:t>
            </a:r>
            <a:r>
              <a:rPr lang="en-US" altLang="ko-KR" sz="1600" dirty="0" err="1"/>
              <a:t>DataSet</a:t>
            </a:r>
            <a:r>
              <a:rPr lang="ko-KR" altLang="en-US" sz="1600" dirty="0"/>
              <a:t>으로 학습을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진행합니다</a:t>
            </a:r>
            <a:endParaRPr lang="en-US" altLang="ko-KR" sz="16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01 | </a:t>
            </a:r>
            <a:r>
              <a:rPr lang="ko-KR" altLang="en-US" sz="1800" dirty="0"/>
              <a:t>학습 과정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03 | </a:t>
            </a:r>
            <a:r>
              <a:rPr lang="ko-KR" altLang="en-US" sz="1800" b="1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55550-E5EE-4B83-9F62-BB221D6E2BDA}"/>
              </a:ext>
            </a:extLst>
          </p:cNvPr>
          <p:cNvSpPr txBox="1"/>
          <p:nvPr/>
        </p:nvSpPr>
        <p:spPr>
          <a:xfrm>
            <a:off x="3456122" y="2539490"/>
            <a:ext cx="8190854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Segoe Print" panose="02000600000000000000" pitchFamily="2" charset="0"/>
              </a:rPr>
              <a:t>‘The quick brown fox jumps over the</a:t>
            </a:r>
            <a:r>
              <a:rPr lang="ko-KR" altLang="en-US" sz="2400" dirty="0">
                <a:latin typeface="Segoe Print" panose="02000600000000000000" pitchFamily="2" charset="0"/>
              </a:rPr>
              <a:t> </a:t>
            </a:r>
            <a:r>
              <a:rPr lang="en-US" altLang="ko-KR" sz="2400" dirty="0">
                <a:latin typeface="Segoe Print" panose="02000600000000000000" pitchFamily="2" charset="0"/>
              </a:rPr>
              <a:t>lazy dog.’</a:t>
            </a:r>
            <a:endParaRPr lang="ko-KR" altLang="en-US" sz="2400" dirty="0">
              <a:latin typeface="Segoe Print" panose="02000600000000000000" pitchFamily="2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AA41D45-E8E4-483C-9F83-6386DE62B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57771"/>
              </p:ext>
            </p:extLst>
          </p:nvPr>
        </p:nvGraphicFramePr>
        <p:xfrm>
          <a:off x="7121792" y="3409389"/>
          <a:ext cx="2061276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30638">
                  <a:extLst>
                    <a:ext uri="{9D8B030D-6E8A-4147-A177-3AD203B41FA5}">
                      <a16:colId xmlns:a16="http://schemas.microsoft.com/office/drawing/2014/main" val="1058154320"/>
                    </a:ext>
                  </a:extLst>
                </a:gridCol>
                <a:gridCol w="1030638">
                  <a:extLst>
                    <a:ext uri="{9D8B030D-6E8A-4147-A177-3AD203B41FA5}">
                      <a16:colId xmlns:a16="http://schemas.microsoft.com/office/drawing/2014/main" val="2446623521"/>
                    </a:ext>
                  </a:extLst>
                </a:gridCol>
              </a:tblGrid>
              <a:tr h="2614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Positive Samples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327714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the,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quick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355504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the,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brown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90278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quick,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the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021643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(quick,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brown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16664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(quick,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fox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47221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brown,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the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818879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6478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B70A300-90B7-40B7-9397-FCCD58C24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5902"/>
              </p:ext>
            </p:extLst>
          </p:nvPr>
        </p:nvGraphicFramePr>
        <p:xfrm>
          <a:off x="9468818" y="3411524"/>
          <a:ext cx="2061276" cy="1828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1030638">
                  <a:extLst>
                    <a:ext uri="{9D8B030D-6E8A-4147-A177-3AD203B41FA5}">
                      <a16:colId xmlns:a16="http://schemas.microsoft.com/office/drawing/2014/main" val="1058154320"/>
                    </a:ext>
                  </a:extLst>
                </a:gridCol>
                <a:gridCol w="1030638">
                  <a:extLst>
                    <a:ext uri="{9D8B030D-6E8A-4147-A177-3AD203B41FA5}">
                      <a16:colId xmlns:a16="http://schemas.microsoft.com/office/drawing/2014/main" val="2446623521"/>
                    </a:ext>
                  </a:extLst>
                </a:gridCol>
              </a:tblGrid>
              <a:tr h="2614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Negative Samples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327714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the,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lazy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355504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quick,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dog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890278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brown,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over 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021643"/>
                  </a:ext>
                </a:extLst>
              </a:tr>
              <a:tr h="26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6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767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흥미로운 학습 기법 </a:t>
            </a:r>
            <a:r>
              <a:rPr lang="en-US" altLang="ko-KR" sz="3600" dirty="0"/>
              <a:t>– Negative Sampling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Negative Sample</a:t>
                </a:r>
                <a:r>
                  <a:rPr lang="ko-KR" altLang="en-US" sz="2000" dirty="0"/>
                  <a:t>의 개수는 </a:t>
                </a:r>
                <a:r>
                  <a:rPr lang="en-US" altLang="ko-KR" sz="2000" dirty="0" err="1"/>
                  <a:t>DataSet</a:t>
                </a:r>
                <a:r>
                  <a:rPr lang="ko-KR" altLang="en-US" sz="2000" dirty="0"/>
                  <a:t>의 크기에 따라</a:t>
                </a:r>
                <a:endParaRPr lang="en-US" altLang="ko-KR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600" dirty="0"/>
                  <a:t>Dataset</a:t>
                </a:r>
                <a:r>
                  <a:rPr lang="ko-KR" altLang="en-US" sz="1600" dirty="0"/>
                  <a:t>의 크기가 작을 경우 </a:t>
                </a:r>
                <a:r>
                  <a:rPr lang="en-US" altLang="ko-KR" sz="1600" dirty="0"/>
                  <a:t>-&gt; 5~20</a:t>
                </a:r>
                <a:r>
                  <a:rPr lang="ko-KR" altLang="en-US" sz="1600" dirty="0"/>
                  <a:t>개</a:t>
                </a:r>
                <a:endParaRPr lang="en-US" altLang="ko-KR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600" dirty="0"/>
                  <a:t>Dataset</a:t>
                </a:r>
                <a:r>
                  <a:rPr lang="ko-KR" altLang="en-US" sz="1600" dirty="0"/>
                  <a:t>의 크기가 클 경우 </a:t>
                </a:r>
                <a:r>
                  <a:rPr lang="en-US" altLang="ko-KR" sz="1600" dirty="0"/>
                  <a:t>-&gt; 2~5</a:t>
                </a:r>
                <a:r>
                  <a:rPr lang="ko-KR" altLang="en-US" sz="1600" dirty="0"/>
                  <a:t>개</a:t>
                </a:r>
                <a:endParaRPr lang="en-US" altLang="ko-KR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Ex.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1600" dirty="0"/>
                  <a:t>Window size</a:t>
                </a:r>
                <a:r>
                  <a:rPr lang="ko-KR" altLang="en-US" sz="1600" dirty="0"/>
                  <a:t>가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이고 </a:t>
                </a:r>
                <a:r>
                  <a:rPr lang="en-US" altLang="ko-KR" sz="1600" dirty="0"/>
                  <a:t>Negative Sample</a:t>
                </a:r>
                <a:r>
                  <a:rPr lang="ko-KR" altLang="en-US" sz="1600" dirty="0"/>
                  <a:t>을 </a:t>
                </a:r>
                <a:r>
                  <a:rPr lang="en-US" altLang="ko-KR" sz="1600" dirty="0"/>
                  <a:t>20</a:t>
                </a:r>
                <a:r>
                  <a:rPr lang="ko-KR" altLang="en-US" sz="1600" dirty="0"/>
                  <a:t>개 사용한다고 하면 총 </a:t>
                </a:r>
                <a:r>
                  <a:rPr lang="en-US" altLang="ko-KR" sz="1600" dirty="0"/>
                  <a:t>24</a:t>
                </a:r>
                <a:r>
                  <a:rPr lang="ko-KR" altLang="en-US" sz="1600" dirty="0"/>
                  <a:t>개의 단어를 대상으로만 </a:t>
                </a:r>
                <a:r>
                  <a:rPr lang="en-US" altLang="ko-KR" sz="1600" dirty="0" err="1"/>
                  <a:t>Softmax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확률을 계산하고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가중치 행렬들의 </a:t>
                </a:r>
                <a:r>
                  <a:rPr lang="en-US" altLang="ko-KR" sz="1600" dirty="0"/>
                  <a:t>update</a:t>
                </a:r>
                <a:r>
                  <a:rPr lang="ko-KR" altLang="en-US" sz="1600" dirty="0"/>
                  <a:t>도 </a:t>
                </a:r>
                <a:r>
                  <a:rPr lang="en-US" altLang="ko-KR" sz="1600" dirty="0"/>
                  <a:t>24</a:t>
                </a:r>
                <a:r>
                  <a:rPr lang="ko-KR" altLang="en-US" sz="1600" dirty="0"/>
                  <a:t>개를 대상으로만 진행이 됩니다</a:t>
                </a:r>
                <a:r>
                  <a:rPr lang="en-US" altLang="ko-KR" sz="16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Window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Frame</a:t>
                </a:r>
                <a:r>
                  <a:rPr lang="ko-KR" altLang="en-US" sz="2000" dirty="0"/>
                  <a:t> 내에 등장하지 않은 단어가 </a:t>
                </a:r>
                <a:r>
                  <a:rPr lang="en-US" altLang="ko-KR" sz="2000" dirty="0"/>
                  <a:t>negative sample</a:t>
                </a:r>
                <a:r>
                  <a:rPr lang="ko-KR" altLang="en-US" sz="2000" dirty="0"/>
                  <a:t>로 뽑힐 확률</a:t>
                </a:r>
                <a:endParaRPr lang="en-US" altLang="ko-KR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i="1" dirty="0">
                    <a:latin typeface="Cambria Math" panose="02040503050406030204" pitchFamily="18" charset="0"/>
                  </a:rPr>
                  <a:t/>
                </a:r>
                <a:br>
                  <a:rPr lang="en-US" altLang="ko-KR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3/4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27" t="-652" r="-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01 | </a:t>
            </a:r>
            <a:r>
              <a:rPr lang="ko-KR" altLang="en-US" sz="1800" dirty="0"/>
              <a:t>학습 과정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03 | </a:t>
            </a:r>
            <a:r>
              <a:rPr lang="ko-KR" altLang="en-US" sz="1800" b="1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330344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흥미로운 학습 기법 </a:t>
            </a:r>
            <a:r>
              <a:rPr lang="en-US" altLang="ko-KR" sz="3600" dirty="0"/>
              <a:t>– Subsampling</a:t>
            </a:r>
            <a:endParaRPr lang="ko-KR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Negative Sampling</a:t>
                </a:r>
                <a:r>
                  <a:rPr lang="ko-KR" altLang="en-US" sz="2000" dirty="0"/>
                  <a:t>이 모델 자체의 계산 복잡도를 줄이기 위한 </a:t>
                </a:r>
                <a:r>
                  <a:rPr lang="en-US" altLang="ko-KR" sz="2000" dirty="0"/>
                  <a:t>Trick</a:t>
                </a:r>
                <a:r>
                  <a:rPr lang="ko-KR" altLang="en-US" sz="2000" dirty="0"/>
                  <a:t>이면 </a:t>
                </a:r>
                <a:r>
                  <a:rPr lang="en-US" altLang="ko-KR" sz="2000" dirty="0"/>
                  <a:t/>
                </a:r>
                <a:br>
                  <a:rPr lang="en-US" altLang="ko-KR" sz="2000" dirty="0"/>
                </a:br>
                <a:r>
                  <a:rPr lang="en-US" altLang="ko-KR" sz="2000" dirty="0"/>
                  <a:t>Subsampling</a:t>
                </a:r>
                <a:r>
                  <a:rPr lang="ko-KR" altLang="en-US" sz="2000" dirty="0"/>
                  <a:t>은 자주 등장하는 단어들을 확률적으로 제외하여 </a:t>
                </a:r>
                <a:r>
                  <a:rPr lang="en-US" altLang="ko-KR" sz="2000" dirty="0"/>
                  <a:t>Dataset</a:t>
                </a:r>
                <a:r>
                  <a:rPr lang="ko-KR" altLang="en-US" sz="2000" dirty="0"/>
                  <a:t>의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수를 줄이는 기법입니다</a:t>
                </a:r>
                <a:r>
                  <a:rPr lang="en-US" altLang="ko-KR" sz="20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i="1" dirty="0"/>
                  <a:t>f(w)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를 단어 </a:t>
                </a:r>
                <a:r>
                  <a:rPr lang="en-US" altLang="ko-KR" sz="2000" dirty="0"/>
                  <a:t>w</a:t>
                </a:r>
                <a:r>
                  <a:rPr lang="ko-KR" altLang="en-US" sz="2000" dirty="0"/>
                  <a:t>가 등장하는 빈도라고 할 때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각 단어는</a:t>
                </a:r>
                <a:r>
                  <a:rPr lang="en-US" altLang="ko-KR" sz="2000" dirty="0"/>
                  <a:t/>
                </a:r>
                <a:br>
                  <a:rPr lang="en-US" altLang="ko-KR" sz="2000" dirty="0"/>
                </a:b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=1 − </m:t>
                    </m:r>
                    <m:rad>
                      <m:radPr>
                        <m:degHide m:val="on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altLang="ko-KR" sz="2000" i="1" dirty="0"/>
                  <a:t/>
                </a:r>
                <a:br>
                  <a:rPr lang="en-US" altLang="ko-KR" sz="2000" i="1" dirty="0"/>
                </a:br>
                <a:r>
                  <a:rPr lang="ko-KR" altLang="en-US" sz="2000" dirty="0"/>
                  <a:t>의 확률로 제외가 됩니다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이 때</a:t>
                </a:r>
                <a:r>
                  <a:rPr lang="en-US" altLang="ko-KR" sz="2000" dirty="0"/>
                  <a:t>,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t</a:t>
                </a:r>
                <a:r>
                  <a:rPr lang="ko-KR" altLang="en-US" sz="2000" dirty="0"/>
                  <a:t>는 </a:t>
                </a:r>
                <a:r>
                  <a:rPr lang="en-US" altLang="ko-KR" sz="2000" dirty="0" smtClean="0"/>
                  <a:t>threshold </a:t>
                </a:r>
                <a:r>
                  <a:rPr lang="ko-KR" altLang="en-US" sz="2000" dirty="0"/>
                  <a:t>값으로 논문에서는 </a:t>
                </a:r>
                <a:r>
                  <a:rPr lang="en-US" altLang="ko-KR" sz="2000" dirty="0"/>
                  <a:t/>
                </a:r>
                <a:br>
                  <a:rPr lang="en-US" altLang="ko-KR" sz="2000" dirty="0"/>
                </a:br>
                <a:r>
                  <a:rPr lang="en-US" altLang="ko-KR" sz="2000" dirty="0"/>
                  <a:t>(10^-5 ~ 10^-7) </a:t>
                </a:r>
                <a:r>
                  <a:rPr lang="ko-KR" altLang="en-US" sz="2000" dirty="0"/>
                  <a:t>의 값을 사용하였을 때 가장 좋은 결과를 얻을 수 있다고 하였습니다</a:t>
                </a:r>
                <a:r>
                  <a:rPr lang="en-US" altLang="ko-KR" sz="2000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000" dirty="0"/>
                  <a:t>Subsampling</a:t>
                </a:r>
                <a:r>
                  <a:rPr lang="ko-KR" altLang="en-US" sz="2000" dirty="0"/>
                  <a:t>을 통해 빈도가 높은 단어는 학습에서 제외되고 빈도가 낮은 단어는 빼놓지 않고 학습을 시킴으로써 성능 또한 향상이 됩니다</a:t>
                </a:r>
                <a:r>
                  <a:rPr lang="en-US" altLang="ko-KR" sz="200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71B648-62E0-43E8-937D-E0B24A46C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627" t="-652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01 | </a:t>
            </a:r>
            <a:r>
              <a:rPr lang="ko-KR" altLang="en-US" sz="1800" dirty="0"/>
              <a:t>학습 과정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/>
              <a:t>03 | </a:t>
            </a:r>
            <a:r>
              <a:rPr lang="ko-KR" altLang="en-US" sz="1800" b="1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</p:spTree>
    <p:extLst>
      <p:ext uri="{BB962C8B-B14F-4D97-AF65-F5344CB8AC3E}">
        <p14:creationId xmlns:p14="http://schemas.microsoft.com/office/powerpoint/2010/main" val="159782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69FBD6-EFED-4FFB-B3D4-6D0908D1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351B0-6AD0-4327-BB5B-DF8D83B21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tutorial examples </a:t>
            </a:r>
            <a:r>
              <a:rPr lang="ko-KR" altLang="en-US" dirty="0"/>
              <a:t>중 </a:t>
            </a:r>
            <a:r>
              <a:rPr lang="en-US" altLang="ko-KR" dirty="0"/>
              <a:t>word2vec_basic.py </a:t>
            </a:r>
            <a:r>
              <a:rPr lang="ko-KR" altLang="en-US" dirty="0"/>
              <a:t>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Skip-gram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pPr lvl="1"/>
            <a:r>
              <a:rPr lang="en-US" altLang="ko-KR" dirty="0"/>
              <a:t>Negative sampling </a:t>
            </a:r>
            <a:r>
              <a:rPr lang="ko-KR" altLang="en-US" dirty="0"/>
              <a:t>사용</a:t>
            </a:r>
            <a:r>
              <a:rPr lang="en-US" altLang="ko-KR" dirty="0"/>
              <a:t>(</a:t>
            </a:r>
            <a:r>
              <a:rPr lang="ko-KR" altLang="en-US" dirty="0"/>
              <a:t>정확히는 </a:t>
            </a:r>
            <a:r>
              <a:rPr lang="en-US" altLang="ko-KR" dirty="0"/>
              <a:t>Noise-contrastive Estimate)</a:t>
            </a:r>
          </a:p>
          <a:p>
            <a:pPr lvl="1"/>
            <a:r>
              <a:rPr lang="en-US" altLang="ko-KR" dirty="0"/>
              <a:t>Subsampling </a:t>
            </a:r>
            <a:r>
              <a:rPr lang="ko-KR" altLang="en-US" dirty="0"/>
              <a:t>미 적용</a:t>
            </a:r>
            <a:endParaRPr lang="en-US" altLang="ko-KR" dirty="0"/>
          </a:p>
          <a:p>
            <a:pPr lvl="1"/>
            <a:r>
              <a:rPr lang="ko-KR" altLang="en-US" dirty="0"/>
              <a:t>전체 단어는 약 </a:t>
            </a:r>
            <a:r>
              <a:rPr lang="en-US" altLang="ko-KR" dirty="0"/>
              <a:t>1700</a:t>
            </a:r>
            <a:r>
              <a:rPr lang="ko-KR" altLang="en-US" dirty="0"/>
              <a:t>만개 이며</a:t>
            </a:r>
            <a:r>
              <a:rPr lang="en-US" altLang="ko-KR" dirty="0"/>
              <a:t>,</a:t>
            </a:r>
            <a:r>
              <a:rPr lang="ko-KR" altLang="en-US" dirty="0"/>
              <a:t> 단어 집합에 속하는 빈도가 높은 </a:t>
            </a:r>
            <a:r>
              <a:rPr lang="en-US" altLang="ko-KR" dirty="0"/>
              <a:t>50000</a:t>
            </a:r>
            <a:r>
              <a:rPr lang="ko-KR" altLang="en-US" dirty="0"/>
              <a:t>개의 단어만을 이용하여 </a:t>
            </a:r>
            <a:r>
              <a:rPr lang="en-US" altLang="ko-KR" dirty="0"/>
              <a:t>Vocabulary </a:t>
            </a:r>
            <a:r>
              <a:rPr lang="ko-KR" altLang="en-US" dirty="0"/>
              <a:t>형성</a:t>
            </a:r>
            <a:endParaRPr lang="en-US" altLang="ko-KR" dirty="0"/>
          </a:p>
          <a:p>
            <a:pPr lvl="2"/>
            <a:r>
              <a:rPr lang="ko-KR" altLang="en-US" dirty="0"/>
              <a:t>출현 빈도가 낮은 단어들은 </a:t>
            </a:r>
            <a:r>
              <a:rPr lang="en-US" altLang="ko-KR" dirty="0"/>
              <a:t>UNK</a:t>
            </a:r>
            <a:r>
              <a:rPr lang="ko-KR" altLang="en-US" dirty="0"/>
              <a:t>라는 </a:t>
            </a:r>
            <a:r>
              <a:rPr lang="en-US" altLang="ko-KR" dirty="0"/>
              <a:t>token</a:t>
            </a:r>
            <a:r>
              <a:rPr lang="ko-KR" altLang="en-US" dirty="0"/>
              <a:t>으로 대체</a:t>
            </a:r>
          </a:p>
        </p:txBody>
      </p:sp>
    </p:spTree>
    <p:extLst>
      <p:ext uri="{BB962C8B-B14F-4D97-AF65-F5344CB8AC3E}">
        <p14:creationId xmlns:p14="http://schemas.microsoft.com/office/powerpoint/2010/main" val="225984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A43F-FF8B-4210-BA3E-C4658B23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45143AC-8744-46D7-BA14-BC3499E1BA8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1088" y="2729763"/>
            <a:ext cx="10506075" cy="27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9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A43F-FF8B-4210-BA3E-C4658B23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F9F08E-B783-44DF-B6BD-F552560C75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1088" y="1826001"/>
            <a:ext cx="10506075" cy="45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6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A43F-FF8B-4210-BA3E-C4658B23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F2C195-D885-45B9-B87F-3AF0B8C46E6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1088" y="3513533"/>
            <a:ext cx="10506075" cy="11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5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A43F-FF8B-4210-BA3E-C4658B23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8765CD-C056-4ECD-8F78-5B5FD500140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61844" y="1762125"/>
            <a:ext cx="7544563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7699B-D364-44A2-9450-233FA387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0BB324-9783-474F-8943-244B881C4A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0300" y="2786062"/>
            <a:ext cx="7867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9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CBOW (C</a:t>
            </a:r>
            <a:r>
              <a:rPr lang="en-US" altLang="ko-KR" sz="3600" dirty="0"/>
              <a:t>ontinuous </a:t>
            </a:r>
            <a:r>
              <a:rPr lang="en-US" altLang="ko-KR" sz="3600" b="1" dirty="0"/>
              <a:t>B</a:t>
            </a:r>
            <a:r>
              <a:rPr lang="en-US" altLang="ko-KR" sz="3600" dirty="0"/>
              <a:t>ag-</a:t>
            </a:r>
            <a:r>
              <a:rPr lang="en-US" altLang="ko-KR" sz="3600" b="1" dirty="0"/>
              <a:t>o</a:t>
            </a:r>
            <a:r>
              <a:rPr lang="en-US" altLang="ko-KR" sz="3600" dirty="0"/>
              <a:t>f-</a:t>
            </a:r>
            <a:r>
              <a:rPr lang="en-US" altLang="ko-KR" sz="3600" b="1" dirty="0"/>
              <a:t>W</a:t>
            </a:r>
            <a:r>
              <a:rPr lang="en-US" altLang="ko-KR" sz="3600" dirty="0"/>
              <a:t>ords) </a:t>
            </a:r>
            <a:r>
              <a:rPr lang="ko-KR" altLang="en-US" sz="3600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Context(</a:t>
            </a:r>
            <a:r>
              <a:rPr lang="ko-KR" altLang="en-US" sz="1800" dirty="0"/>
              <a:t>주변 단어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찾고자 하는 </a:t>
            </a:r>
            <a:r>
              <a:rPr lang="en-US" altLang="ko-KR" sz="1800" dirty="0"/>
              <a:t>Target(</a:t>
            </a:r>
            <a:r>
              <a:rPr lang="ko-KR" altLang="en-US" sz="1800" dirty="0"/>
              <a:t>목표 단어</a:t>
            </a:r>
            <a:r>
              <a:rPr lang="en-US" altLang="ko-KR" sz="1800" dirty="0"/>
              <a:t>)</a:t>
            </a:r>
            <a:r>
              <a:rPr lang="ko-KR" altLang="en-US" sz="1800" dirty="0"/>
              <a:t>을 예측하는 모델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목표 단어 앞뒤로 </a:t>
            </a:r>
            <a:r>
              <a:rPr lang="en-US" altLang="ko-KR" sz="1800" dirty="0"/>
              <a:t>C/2</a:t>
            </a:r>
            <a:r>
              <a:rPr lang="ko-KR" altLang="en-US" sz="1800" dirty="0"/>
              <a:t>개씩 총 </a:t>
            </a:r>
            <a:r>
              <a:rPr lang="en-US" altLang="ko-KR" sz="1800" dirty="0"/>
              <a:t>C</a:t>
            </a:r>
            <a:r>
              <a:rPr lang="ko-KR" altLang="en-US" sz="1800" dirty="0"/>
              <a:t>개의 단어를 </a:t>
            </a:r>
            <a:r>
              <a:rPr lang="en-US" altLang="ko-KR" sz="1800" dirty="0"/>
              <a:t>Input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일반적으로 </a:t>
            </a:r>
            <a:r>
              <a:rPr lang="en-US" altLang="ko-KR" sz="1800" dirty="0"/>
              <a:t>C =</a:t>
            </a:r>
            <a:r>
              <a:rPr lang="ko-KR" altLang="en-US" sz="1800" dirty="0"/>
              <a:t> </a:t>
            </a:r>
            <a:r>
              <a:rPr lang="en-US" altLang="ko-KR" sz="1800" dirty="0"/>
              <a:t>10 </a:t>
            </a:r>
            <a:r>
              <a:rPr lang="ko-KR" altLang="en-US" sz="1800" dirty="0"/>
              <a:t>내외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구문 분석</a:t>
            </a:r>
            <a:r>
              <a:rPr lang="en-US" altLang="ko-KR" sz="1800" dirty="0"/>
              <a:t>(Syntactic Analysis)</a:t>
            </a:r>
            <a:r>
              <a:rPr lang="ko-KR" altLang="en-US" sz="1800" dirty="0"/>
              <a:t>에 유용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다수 단어의 분포상 정보를 바로잡는 효과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작은 </a:t>
            </a:r>
            <a:r>
              <a:rPr lang="en-US" altLang="ko-KR" sz="1400" dirty="0"/>
              <a:t>dataset</a:t>
            </a:r>
            <a:r>
              <a:rPr lang="ko-KR" altLang="en-US" sz="1400" dirty="0"/>
              <a:t>에서 유용함</a:t>
            </a:r>
            <a:endParaRPr lang="en-US" altLang="ko-KR" sz="1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01 | </a:t>
            </a:r>
            <a:r>
              <a:rPr lang="ko-KR" altLang="en-US" sz="2400" dirty="0"/>
              <a:t>개요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b="1" dirty="0"/>
              <a:t>02 | CBOW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03 | Skip-gram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개요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80" y="2368256"/>
            <a:ext cx="3335465" cy="41108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28596" y="2645093"/>
            <a:ext cx="4935228" cy="27699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아이스크림을 사 먹었는데</a:t>
            </a:r>
            <a:r>
              <a:rPr lang="en-US" altLang="ko-KR" sz="1200" dirty="0">
                <a:solidFill>
                  <a:schemeClr val="bg1"/>
                </a:solidFill>
              </a:rPr>
              <a:t>,    _</a:t>
            </a:r>
            <a:r>
              <a:rPr lang="en-US" altLang="ko-KR" sz="1200" u="sng" dirty="0">
                <a:solidFill>
                  <a:schemeClr val="bg1"/>
                </a:solidFill>
              </a:rPr>
              <a:t>   </a:t>
            </a:r>
            <a:r>
              <a:rPr lang="en-US" altLang="ko-KR" sz="1200" dirty="0">
                <a:solidFill>
                  <a:schemeClr val="bg1"/>
                </a:solidFill>
              </a:rPr>
              <a:t>__     </a:t>
            </a:r>
            <a:r>
              <a:rPr lang="ko-KR" altLang="en-US" sz="1200" dirty="0">
                <a:solidFill>
                  <a:schemeClr val="bg1"/>
                </a:solidFill>
              </a:rPr>
              <a:t>시려서 너무 먹기가 힘들었다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05172" y="2575420"/>
            <a:ext cx="1888949" cy="427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00792" y="2575420"/>
            <a:ext cx="2068601" cy="427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20920" y="2575420"/>
            <a:ext cx="531802" cy="427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96799" y="2922092"/>
            <a:ext cx="757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Context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56354" y="2922092"/>
            <a:ext cx="757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Context</a:t>
            </a:r>
            <a:endParaRPr lang="ko-KR" altLang="en-US" sz="105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486396" y="2321504"/>
            <a:ext cx="600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Target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20633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7699B-D364-44A2-9450-233FA387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Example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D972B8-1265-4A76-9E8D-0278F20B1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95563" y="2481262"/>
            <a:ext cx="74771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Word2Vec </a:t>
            </a:r>
            <a:r>
              <a:rPr lang="ko-KR" altLang="en-US" dirty="0"/>
              <a:t>모델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텍스트 분석 기반 상품 추천 시스템</a:t>
            </a:r>
            <a:endParaRPr lang="en-US" altLang="ko-KR" dirty="0"/>
          </a:p>
          <a:p>
            <a:pPr lvl="1"/>
            <a:r>
              <a:rPr kumimoji="1" lang="ko-KR" altLang="en-US" sz="2000" dirty="0">
                <a:latin typeface="+mn-ea"/>
                <a:cs typeface="Apple SD Gothic Neo" charset="-127"/>
              </a:rPr>
              <a:t>상품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Data,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 고객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Log(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검색 및 상품 조회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)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 선별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(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명사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) 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및 </a:t>
            </a:r>
            <a:r>
              <a:rPr kumimoji="1" lang="ko-KR" altLang="en-US" sz="2000" dirty="0" err="1">
                <a:latin typeface="+mn-ea"/>
                <a:cs typeface="Apple SD Gothic Neo" charset="-127"/>
              </a:rPr>
              <a:t>클러스터링</a:t>
            </a:r>
            <a:endParaRPr kumimoji="1" lang="en-US" altLang="ko-KR" sz="2000" dirty="0">
              <a:latin typeface="+mn-ea"/>
              <a:cs typeface="Apple SD Gothic Neo" charset="-127"/>
            </a:endParaRPr>
          </a:p>
          <a:p>
            <a:pPr lvl="1"/>
            <a:endParaRPr kumimoji="1" lang="en-US" altLang="ko-KR" sz="2000" dirty="0">
              <a:latin typeface="+mn-ea"/>
              <a:cs typeface="Apple SD Gothic Neo" charset="-127"/>
            </a:endParaRPr>
          </a:p>
          <a:p>
            <a:pPr lvl="1"/>
            <a:r>
              <a:rPr kumimoji="1" lang="ko-KR" altLang="en-US" sz="2000" dirty="0">
                <a:latin typeface="+mn-ea"/>
                <a:cs typeface="Apple SD Gothic Neo" charset="-127"/>
              </a:rPr>
              <a:t>기존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 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한글 텍스트 기반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Word2Vec 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모델 활용</a:t>
            </a:r>
            <a:endParaRPr kumimoji="1" lang="en-US" altLang="ko-KR" sz="2000" dirty="0">
              <a:latin typeface="+mn-ea"/>
              <a:cs typeface="Apple SD Gothic Neo" charset="-127"/>
            </a:endParaRPr>
          </a:p>
          <a:p>
            <a:pPr lvl="1"/>
            <a:endParaRPr kumimoji="1" lang="en-US" altLang="ko-KR" sz="2000" dirty="0">
              <a:latin typeface="+mn-ea"/>
              <a:cs typeface="Apple SD Gothic Neo" charset="-127"/>
            </a:endParaRPr>
          </a:p>
          <a:p>
            <a:pPr lvl="1"/>
            <a:r>
              <a:rPr kumimoji="1" lang="ko-KR" altLang="en-US" sz="2000" dirty="0">
                <a:latin typeface="+mn-ea"/>
                <a:cs typeface="Apple SD Gothic Neo" charset="-127"/>
              </a:rPr>
              <a:t>고객의 단어 벡터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Centroid &amp;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 상품의 단어 벡터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Centroid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의 </a:t>
            </a:r>
            <a:r>
              <a:rPr kumimoji="1" lang="en-US" altLang="ko-KR" sz="2000" dirty="0">
                <a:latin typeface="+mn-ea"/>
                <a:cs typeface="Apple SD Gothic Neo" charset="-127"/>
              </a:rPr>
              <a:t>Cosine Similarity</a:t>
            </a:r>
            <a:r>
              <a:rPr kumimoji="1" lang="ko-KR" altLang="en-US" sz="2000" dirty="0">
                <a:latin typeface="+mn-ea"/>
                <a:cs typeface="Apple SD Gothic Neo" charset="-127"/>
              </a:rPr>
              <a:t> 계산</a:t>
            </a:r>
            <a:endParaRPr kumimoji="1" lang="en-US" altLang="ko-KR" sz="2000" dirty="0">
              <a:latin typeface="+mn-ea"/>
              <a:cs typeface="Apple SD Gothic Neo" charset="-127"/>
            </a:endParaRPr>
          </a:p>
          <a:p>
            <a:pPr lvl="1"/>
            <a:endParaRPr kumimoji="1" lang="en-US" altLang="ko-KR" sz="2000" dirty="0">
              <a:latin typeface="+mn-ea"/>
              <a:cs typeface="Apple SD Gothic Neo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01 |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Word2Vec </a:t>
            </a:r>
            <a:r>
              <a:rPr lang="ko-KR" altLang="en-US" sz="2000" b="1" dirty="0"/>
              <a:t>모델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dirty="0"/>
              <a:t>02 | Item2Vec </a:t>
            </a:r>
            <a:r>
              <a:rPr lang="ko-KR" altLang="en-US" sz="2000" dirty="0"/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응용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00" y="4304145"/>
            <a:ext cx="4758868" cy="23792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91" y="4304146"/>
            <a:ext cx="4233909" cy="23792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914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Item2Vec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01 |</a:t>
            </a:r>
            <a:r>
              <a:rPr lang="ko-KR" altLang="en-US" sz="2000" dirty="0"/>
              <a:t> </a:t>
            </a:r>
            <a:r>
              <a:rPr lang="en-US" altLang="ko-KR" sz="2000" dirty="0"/>
              <a:t>Word2Vec </a:t>
            </a:r>
            <a:r>
              <a:rPr lang="ko-KR" altLang="en-US" sz="2000" dirty="0"/>
              <a:t>모델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02 | Item2Vec </a:t>
            </a:r>
            <a:r>
              <a:rPr lang="ko-KR" altLang="en-US" sz="2000" b="1" dirty="0"/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응용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524001"/>
            <a:ext cx="8753475" cy="4914900"/>
          </a:xfrm>
        </p:spPr>
        <p:txBody>
          <a:bodyPr/>
          <a:lstStyle/>
          <a:p>
            <a:r>
              <a:rPr lang="en-US" altLang="ko-KR" sz="2000" dirty="0"/>
              <a:t>Live2vec</a:t>
            </a:r>
          </a:p>
          <a:p>
            <a:pPr lvl="1"/>
            <a:r>
              <a:rPr lang="en-US" altLang="ko-KR" sz="1600" dirty="0"/>
              <a:t>Word2Vec </a:t>
            </a:r>
            <a:r>
              <a:rPr lang="ko-KR" altLang="en-US" sz="1600" dirty="0"/>
              <a:t>기반 아프리카</a:t>
            </a:r>
            <a:r>
              <a:rPr lang="en-US" altLang="ko-KR" sz="1600" dirty="0"/>
              <a:t>TV </a:t>
            </a:r>
            <a:r>
              <a:rPr lang="ko-KR" altLang="en-US" sz="1600" dirty="0"/>
              <a:t>라이브 방송 컨텐츠 추천 시스템</a:t>
            </a:r>
            <a:endParaRPr lang="en-US" altLang="ko-KR" sz="1600" dirty="0"/>
          </a:p>
          <a:p>
            <a:pPr lvl="1"/>
            <a:r>
              <a:rPr lang="ko-KR" altLang="en-US" sz="1600" dirty="0"/>
              <a:t>개별 문장 </a:t>
            </a:r>
            <a:r>
              <a:rPr lang="en-US" altLang="ko-KR" sz="1600" dirty="0"/>
              <a:t>= </a:t>
            </a:r>
            <a:r>
              <a:rPr lang="ko-KR" altLang="en-US" sz="1600" dirty="0"/>
              <a:t>시청자별이력</a:t>
            </a:r>
            <a:r>
              <a:rPr lang="en-US" altLang="ko-KR" sz="1600" dirty="0"/>
              <a:t>, </a:t>
            </a:r>
            <a:r>
              <a:rPr lang="ko-KR" altLang="en-US" sz="1600" dirty="0"/>
              <a:t>단어</a:t>
            </a:r>
            <a:r>
              <a:rPr lang="en-US" altLang="ko-KR" sz="1600" dirty="0"/>
              <a:t>=Live</a:t>
            </a:r>
            <a:r>
              <a:rPr lang="ko-KR" altLang="en-US" sz="1600" dirty="0"/>
              <a:t>방송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학습데이터</a:t>
            </a:r>
            <a:r>
              <a:rPr lang="ko-KR" altLang="en-US" sz="1600" dirty="0"/>
              <a:t> 예시 </a:t>
            </a:r>
            <a:r>
              <a:rPr lang="en-US" altLang="ko-KR" sz="1600" dirty="0"/>
              <a:t>: {[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1,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2,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3], [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1,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12,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23],…,[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31,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22, </a:t>
            </a:r>
            <a:r>
              <a:rPr lang="ko-KR" altLang="en-US" sz="1600" dirty="0" err="1"/>
              <a:t>방송번호</a:t>
            </a:r>
            <a:r>
              <a:rPr lang="en-US" altLang="ko-KR" sz="1600" dirty="0"/>
              <a:t>233]}</a:t>
            </a:r>
          </a:p>
          <a:p>
            <a:r>
              <a:rPr lang="en-US" altLang="ko-KR" sz="2000" dirty="0"/>
              <a:t>Song2vec</a:t>
            </a:r>
          </a:p>
          <a:p>
            <a:pPr lvl="1"/>
            <a:r>
              <a:rPr lang="en-US" altLang="ko-KR" sz="1600" dirty="0" err="1"/>
              <a:t>Sportify</a:t>
            </a:r>
            <a:r>
              <a:rPr lang="en-US" altLang="ko-KR" sz="1600" dirty="0"/>
              <a:t>(</a:t>
            </a:r>
            <a:r>
              <a:rPr lang="ko-KR" altLang="en-US" sz="1600" dirty="0"/>
              <a:t>음원 스트리밍</a:t>
            </a:r>
            <a:r>
              <a:rPr lang="en-US" altLang="ko-KR" sz="1600" dirty="0"/>
              <a:t>)</a:t>
            </a:r>
            <a:r>
              <a:rPr lang="ko-KR" altLang="en-US" sz="1600" dirty="0"/>
              <a:t>에서 플레이리스트로 노래를 </a:t>
            </a:r>
            <a:r>
              <a:rPr lang="ko-KR" altLang="en-US" sz="1600" dirty="0" err="1"/>
              <a:t>벡터화</a:t>
            </a:r>
            <a:endParaRPr lang="en-US" altLang="ko-KR" sz="1600" dirty="0"/>
          </a:p>
          <a:p>
            <a:r>
              <a:rPr lang="en-US" altLang="ko-KR" sz="2000" dirty="0"/>
              <a:t>Meta-pro2vec</a:t>
            </a:r>
          </a:p>
          <a:p>
            <a:pPr lvl="1"/>
            <a:r>
              <a:rPr lang="en-US" altLang="ko-KR" sz="1600" dirty="0" err="1"/>
              <a:t>Criteo</a:t>
            </a:r>
            <a:r>
              <a:rPr lang="en-US" altLang="ko-KR" sz="1600" dirty="0"/>
              <a:t>(</a:t>
            </a:r>
            <a:r>
              <a:rPr lang="ko-KR" altLang="en-US" sz="1600" dirty="0"/>
              <a:t>개인화 광고</a:t>
            </a:r>
            <a:r>
              <a:rPr lang="en-US" altLang="ko-KR" sz="1600" dirty="0"/>
              <a:t>)</a:t>
            </a:r>
            <a:r>
              <a:rPr lang="ko-KR" altLang="en-US" sz="1600" dirty="0"/>
              <a:t>에서 상품을 </a:t>
            </a:r>
            <a:r>
              <a:rPr lang="ko-KR" altLang="en-US" sz="1600" dirty="0" err="1"/>
              <a:t>벡터화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259" y="4393076"/>
            <a:ext cx="6421305" cy="23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1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Skip-gram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01 | </a:t>
            </a:r>
            <a:r>
              <a:rPr lang="ko-KR" altLang="en-US" sz="2400" dirty="0"/>
              <a:t>개요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02 | CBOW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dirty="0"/>
              <a:t>03 | Skip-gram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개요</a:t>
            </a:r>
          </a:p>
        </p:txBody>
      </p:sp>
      <p:pic>
        <p:nvPicPr>
          <p:cNvPr id="6" name="Picture 2" descr="http://i.imgur.com/TupGx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188" y="2357306"/>
            <a:ext cx="3312014" cy="41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426129"/>
            <a:ext cx="8753475" cy="50127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Target(</a:t>
            </a:r>
            <a:r>
              <a:rPr lang="ko-KR" altLang="en-US" sz="1800" dirty="0"/>
              <a:t>현재 단어</a:t>
            </a:r>
            <a:r>
              <a:rPr lang="en-US" altLang="ko-KR" sz="1800" dirty="0"/>
              <a:t>)</a:t>
            </a:r>
            <a:r>
              <a:rPr lang="ko-KR" altLang="en-US" sz="1800" dirty="0"/>
              <a:t>로부터 </a:t>
            </a:r>
            <a:r>
              <a:rPr lang="en-US" altLang="ko-KR" sz="1800" dirty="0"/>
              <a:t>Context(</a:t>
            </a:r>
            <a:r>
              <a:rPr lang="ko-KR" altLang="en-US" sz="1800" dirty="0"/>
              <a:t>주변 단어</a:t>
            </a:r>
            <a:r>
              <a:rPr lang="en-US" altLang="ko-KR" sz="1800" dirty="0"/>
              <a:t>)</a:t>
            </a:r>
            <a:r>
              <a:rPr lang="ko-KR" altLang="en-US" sz="1800" dirty="0"/>
              <a:t>를 예측</a:t>
            </a:r>
            <a:r>
              <a:rPr lang="en-US" altLang="ko-KR" sz="1800" dirty="0"/>
              <a:t>/</a:t>
            </a:r>
            <a:r>
              <a:rPr lang="ko-KR" altLang="en-US" sz="1800" dirty="0"/>
              <a:t>유추하는 모델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Why Skip-gram?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N-gram</a:t>
            </a:r>
            <a:r>
              <a:rPr lang="ko-KR" altLang="en-US" sz="1400" dirty="0"/>
              <a:t> 성질</a:t>
            </a:r>
            <a:r>
              <a:rPr lang="en-US" altLang="ko-KR" sz="1400" dirty="0"/>
              <a:t>(</a:t>
            </a:r>
            <a:r>
              <a:rPr lang="ko-KR" altLang="en-US" sz="1400" dirty="0"/>
              <a:t>연속성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dirty="0"/>
              <a:t>skip</a:t>
            </a:r>
            <a:r>
              <a:rPr lang="ko-KR" altLang="en-US" sz="1400" dirty="0"/>
              <a:t>하는 의미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일정 </a:t>
            </a:r>
            <a:r>
              <a:rPr lang="en-US" altLang="ko-KR" sz="1400" dirty="0"/>
              <a:t>size</a:t>
            </a:r>
            <a:r>
              <a:rPr lang="ko-KR" altLang="en-US" sz="1400" dirty="0"/>
              <a:t>의 </a:t>
            </a:r>
            <a:r>
              <a:rPr lang="en-US" altLang="ko-KR" sz="1400" dirty="0"/>
              <a:t>Window </a:t>
            </a:r>
            <a:r>
              <a:rPr lang="ko-KR" altLang="en-US" sz="1400" dirty="0"/>
              <a:t>안에 있는 단어 쌍을 모두 업데이트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의미 분석</a:t>
            </a:r>
            <a:r>
              <a:rPr lang="en-US" altLang="ko-KR" sz="1800" dirty="0"/>
              <a:t>(Semantic Analysis)</a:t>
            </a:r>
            <a:r>
              <a:rPr lang="ko-KR" altLang="en-US" sz="1800" dirty="0"/>
              <a:t>에 유용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큰 </a:t>
            </a:r>
            <a:r>
              <a:rPr lang="en-US" altLang="ko-KR" sz="1400" dirty="0"/>
              <a:t>dataset</a:t>
            </a:r>
            <a:r>
              <a:rPr lang="ko-KR" altLang="en-US" sz="1400" dirty="0"/>
              <a:t>에서 전반적으로 비교적 높은 성능을 보임</a:t>
            </a:r>
            <a:endParaRPr lang="en-US" altLang="ko-KR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34608" y="2032696"/>
            <a:ext cx="2898586" cy="27699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u="sng" dirty="0">
                <a:solidFill>
                  <a:schemeClr val="bg1"/>
                </a:solidFill>
              </a:rPr>
              <a:t>_   __     </a:t>
            </a:r>
            <a:r>
              <a:rPr lang="en-US" altLang="ko-KR" sz="1200" dirty="0">
                <a:solidFill>
                  <a:schemeClr val="bg1"/>
                </a:solidFill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</a:rPr>
              <a:t>외나무다리   </a:t>
            </a:r>
            <a:r>
              <a:rPr lang="en-US" altLang="ko-KR" sz="1200" u="sng" dirty="0">
                <a:solidFill>
                  <a:schemeClr val="bg1"/>
                </a:solidFill>
              </a:rPr>
              <a:t> _        __ </a:t>
            </a:r>
            <a:endParaRPr lang="ko-KR" altLang="en-US" sz="1200" u="sng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08163" y="1967590"/>
            <a:ext cx="774263" cy="427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49551" y="1963023"/>
            <a:ext cx="811121" cy="427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37250" y="1973402"/>
            <a:ext cx="834299" cy="4278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30590" y="2333576"/>
            <a:ext cx="757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Context</a:t>
            </a:r>
            <a:endParaRPr lang="ko-KR" altLang="en-US" sz="105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371978" y="2333576"/>
            <a:ext cx="757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Context</a:t>
            </a:r>
            <a:endParaRPr lang="ko-KR" altLang="en-US" sz="10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86396" y="1725885"/>
            <a:ext cx="600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Target</a:t>
            </a:r>
            <a:endParaRPr lang="ko-KR" altLang="en-US" sz="1050" b="1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92" y="3714537"/>
            <a:ext cx="2473345" cy="79865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15"/>
          <a:stretch/>
        </p:blipFill>
        <p:spPr>
          <a:xfrm>
            <a:off x="4895294" y="4914900"/>
            <a:ext cx="3911903" cy="5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9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560353"/>
            <a:ext cx="8753475" cy="48785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CBOW</a:t>
            </a:r>
            <a:r>
              <a:rPr lang="ko-KR" altLang="en-US" sz="1600" dirty="0"/>
              <a:t>의 경우 목표 단어는 단 한번의 업데이트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en-US" altLang="ko-KR" sz="1600" dirty="0"/>
              <a:t>Skip-gram</a:t>
            </a:r>
            <a:r>
              <a:rPr lang="ko-KR" altLang="en-US" sz="1600" dirty="0"/>
              <a:t>의 경우 목표 단어는 </a:t>
            </a:r>
            <a:r>
              <a:rPr lang="en-US" altLang="ko-KR" sz="1600" dirty="0"/>
              <a:t>(2*window size) </a:t>
            </a:r>
            <a:r>
              <a:rPr lang="ko-KR" altLang="en-US" sz="1600" dirty="0"/>
              <a:t>업데이트 수행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즉</a:t>
            </a:r>
            <a:r>
              <a:rPr lang="en-US" altLang="ko-KR" sz="1600" dirty="0"/>
              <a:t>, Window size = 2</a:t>
            </a:r>
            <a:r>
              <a:rPr lang="ko-KR" altLang="en-US" sz="1600" dirty="0"/>
              <a:t>일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학습량 </a:t>
            </a:r>
            <a:r>
              <a:rPr lang="en-US" altLang="ko-KR" sz="1600" dirty="0"/>
              <a:t>4</a:t>
            </a:r>
            <a:r>
              <a:rPr lang="ko-KR" altLang="en-US" sz="1600" dirty="0"/>
              <a:t>배</a:t>
            </a:r>
            <a:r>
              <a:rPr lang="en-US" altLang="ko-KR" sz="16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Dataset</a:t>
            </a:r>
            <a:r>
              <a:rPr lang="ko-KR" altLang="en-US" sz="1600" dirty="0"/>
              <a:t>이 일정 이상일 경우</a:t>
            </a:r>
            <a:r>
              <a:rPr lang="en-US" altLang="ko-KR" sz="1600" dirty="0"/>
              <a:t>, Skip-gram</a:t>
            </a:r>
            <a:r>
              <a:rPr lang="ko-KR" altLang="en-US" sz="1600" dirty="0"/>
              <a:t>의 </a:t>
            </a:r>
            <a:r>
              <a:rPr lang="en-US" altLang="ko-KR" sz="1600" dirty="0"/>
              <a:t>Syntactic </a:t>
            </a:r>
            <a:r>
              <a:rPr lang="ko-KR" altLang="en-US" sz="1600" dirty="0"/>
              <a:t>정확도도 </a:t>
            </a:r>
            <a:r>
              <a:rPr lang="en-US" altLang="ko-KR" sz="1600" dirty="0"/>
              <a:t>CBOW</a:t>
            </a:r>
            <a:r>
              <a:rPr lang="ko-KR" altLang="en-US" sz="1600" dirty="0"/>
              <a:t>와 큰 차이 없음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최근 주로 </a:t>
            </a:r>
            <a:r>
              <a:rPr lang="en-US" altLang="ko-KR" sz="1600" dirty="0"/>
              <a:t>Skip-gram</a:t>
            </a:r>
            <a:r>
              <a:rPr lang="ko-KR" altLang="en-US" sz="1600" dirty="0"/>
              <a:t>을 활용하는 추세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endParaRPr lang="ko-KR" altLang="en-US" sz="1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01 | </a:t>
            </a:r>
            <a:r>
              <a:rPr lang="ko-KR" altLang="en-US" sz="2400" dirty="0"/>
              <a:t>개요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b="1" dirty="0"/>
          </a:p>
          <a:p>
            <a:pPr marL="0" indent="0">
              <a:buNone/>
            </a:pPr>
            <a:r>
              <a:rPr lang="en-US" altLang="ko-KR" sz="2400" dirty="0"/>
              <a:t>02 | CBOW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03 | Skip-gram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3978" y="779399"/>
            <a:ext cx="261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Word2Vec </a:t>
            </a:r>
            <a:r>
              <a:rPr lang="ko-KR" altLang="en-US" sz="2400" dirty="0"/>
              <a:t>개요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86" y="3875714"/>
            <a:ext cx="7950102" cy="25631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1125" y="6452800"/>
            <a:ext cx="407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참고 </a:t>
            </a:r>
            <a:r>
              <a:rPr lang="en-US" altLang="ko-KR" sz="1200" b="1" dirty="0"/>
              <a:t>base</a:t>
            </a:r>
            <a:r>
              <a:rPr lang="ko-KR" altLang="en-US" sz="1200" b="1" dirty="0"/>
              <a:t>논문 </a:t>
            </a:r>
            <a:r>
              <a:rPr lang="en-US" altLang="ko-KR" sz="1200" b="1" dirty="0"/>
              <a:t>: https://arxiv.org/pdf/1301.3781.pdf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5754848" y="6082018"/>
            <a:ext cx="3078759" cy="293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1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</a:t>
            </a:r>
            <a:r>
              <a:rPr lang="ko-KR" altLang="en-US" dirty="0"/>
              <a:t>입력 데이터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1" y="1762125"/>
            <a:ext cx="3975100" cy="46767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The quick brown fox jumps over the</a:t>
            </a:r>
            <a:r>
              <a:rPr lang="ko-KR" altLang="en-US" sz="1800" dirty="0"/>
              <a:t> </a:t>
            </a:r>
            <a:r>
              <a:rPr lang="en-US" altLang="ko-KR" sz="1800" dirty="0"/>
              <a:t>lazy</a:t>
            </a:r>
            <a:r>
              <a:rPr lang="ko-KR" altLang="en-US" sz="1800" dirty="0"/>
              <a:t> </a:t>
            </a:r>
            <a:r>
              <a:rPr lang="en-US" altLang="ko-KR" sz="1800" dirty="0"/>
              <a:t>dog.’</a:t>
            </a:r>
            <a:r>
              <a:rPr lang="ko-KR" altLang="en-US" sz="1800" dirty="0"/>
              <a:t> 문장으로 시작하는 </a:t>
            </a:r>
            <a:r>
              <a:rPr lang="en-US" altLang="ko-KR" sz="1800" dirty="0"/>
              <a:t>Corpus</a:t>
            </a:r>
            <a:r>
              <a:rPr lang="ko-KR" altLang="en-US" sz="1800" dirty="0"/>
              <a:t>가 있다고 가정해봅시다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window size</a:t>
            </a:r>
            <a:r>
              <a:rPr lang="ko-KR" altLang="en-US" sz="1800" dirty="0"/>
              <a:t>가 </a:t>
            </a:r>
            <a:r>
              <a:rPr lang="en-US" altLang="ko-KR" sz="1800" dirty="0"/>
              <a:t>2 </a:t>
            </a:r>
            <a:r>
              <a:rPr lang="ko-KR" altLang="en-US" sz="1800" dirty="0" err="1"/>
              <a:t>일때</a:t>
            </a:r>
            <a:r>
              <a:rPr lang="ko-KR" altLang="en-US" sz="1800" dirty="0"/>
              <a:t> 목표 단어와 양 옆의 </a:t>
            </a:r>
            <a:r>
              <a:rPr lang="en-US" altLang="ko-KR" sz="1800" dirty="0"/>
              <a:t>2</a:t>
            </a:r>
            <a:r>
              <a:rPr lang="ko-KR" altLang="en-US" sz="1800" dirty="0"/>
              <a:t>개의 단어를 각각 쌍으로 만들어 입력 데이터를 만듭니다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이 때</a:t>
            </a:r>
            <a:r>
              <a:rPr lang="en-US" altLang="ko-KR" sz="1800" dirty="0"/>
              <a:t>,</a:t>
            </a:r>
            <a:r>
              <a:rPr lang="ko-KR" altLang="en-US" sz="1800" dirty="0"/>
              <a:t> 우리의 입력 데이터는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(input, output)</a:t>
            </a:r>
            <a:r>
              <a:rPr lang="ko-KR" altLang="en-US" sz="1800" dirty="0"/>
              <a:t>의 형태가 되겠습니다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9A065D-C324-4AEC-BEA0-7F80F6C7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10" y="2582335"/>
            <a:ext cx="4632565" cy="2765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54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  <a:r>
              <a:rPr lang="en-US" altLang="ko-KR" dirty="0"/>
              <a:t> – </a:t>
            </a:r>
            <a:r>
              <a:rPr lang="ko-KR" altLang="en-US" dirty="0"/>
              <a:t>변수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9FC44F3-D592-4D54-A5A0-FFE2EA4EEC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1727" y="1762125"/>
            <a:ext cx="4244048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i="1" dirty="0"/>
              <a:t>V</a:t>
            </a:r>
            <a:r>
              <a:rPr lang="ko-KR" altLang="en-US" sz="1800" i="1" dirty="0"/>
              <a:t> </a:t>
            </a:r>
            <a:r>
              <a:rPr lang="ko-KR" altLang="en-US" sz="1800" dirty="0"/>
              <a:t>는 </a:t>
            </a:r>
            <a:r>
              <a:rPr lang="en-US" altLang="ko-KR" sz="1800" dirty="0"/>
              <a:t>Training-Data</a:t>
            </a:r>
            <a:r>
              <a:rPr lang="ko-KR" altLang="en-US" sz="1800" dirty="0"/>
              <a:t>에 존재하는 단어의 개수입니다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이를 이용하여 입력 벡터</a:t>
            </a:r>
            <a:r>
              <a:rPr lang="en-US" altLang="ko-KR" sz="1800" i="1" dirty="0"/>
              <a:t> </a:t>
            </a:r>
            <a:r>
              <a:rPr lang="en-US" altLang="ko-KR" sz="1800" i="1" dirty="0" err="1"/>
              <a:t>x</a:t>
            </a:r>
            <a:r>
              <a:rPr lang="en-US" altLang="ko-KR" sz="1800" i="1" baseline="-25000" dirty="0" err="1"/>
              <a:t>k</a:t>
            </a:r>
            <a:r>
              <a:rPr lang="en-US" altLang="ko-KR" sz="1800" dirty="0"/>
              <a:t> </a:t>
            </a:r>
            <a:r>
              <a:rPr lang="ko-KR" altLang="en-US" sz="1800" dirty="0"/>
              <a:t>는 </a:t>
            </a:r>
            <a:r>
              <a:rPr lang="en-US" altLang="ko-KR" sz="1800" i="1" dirty="0"/>
              <a:t>V </a:t>
            </a:r>
            <a:r>
              <a:rPr lang="ko-KR" altLang="en-US" sz="1800" dirty="0"/>
              <a:t>차원의 </a:t>
            </a:r>
            <a:r>
              <a:rPr lang="en-US" altLang="ko-KR" sz="1800" dirty="0"/>
              <a:t>One-hot-vector</a:t>
            </a:r>
            <a:r>
              <a:rPr lang="ko-KR" altLang="en-US" sz="1800" dirty="0"/>
              <a:t>가 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i="1" dirty="0"/>
              <a:t>W </a:t>
            </a:r>
            <a:r>
              <a:rPr lang="ko-KR" altLang="en-US" sz="1800" dirty="0"/>
              <a:t>는 </a:t>
            </a:r>
            <a:r>
              <a:rPr lang="en-US" altLang="ko-KR" sz="1800" dirty="0"/>
              <a:t>Input-Hidden Layer </a:t>
            </a:r>
            <a:r>
              <a:rPr lang="ko-KR" altLang="en-US" sz="1800" dirty="0"/>
              <a:t>사이의 가중치 행렬입니다</a:t>
            </a:r>
            <a:r>
              <a:rPr lang="en-US" altLang="ko-KR" sz="1800" dirty="0"/>
              <a:t>. </a:t>
            </a:r>
            <a:r>
              <a:rPr lang="en-US" altLang="ko-KR" sz="1800" i="1" dirty="0"/>
              <a:t>V </a:t>
            </a:r>
            <a:r>
              <a:rPr lang="en-US" altLang="ko-KR" sz="1800" dirty="0"/>
              <a:t>× </a:t>
            </a:r>
            <a:r>
              <a:rPr lang="en-US" altLang="ko-KR" sz="1800" i="1" dirty="0"/>
              <a:t>N </a:t>
            </a:r>
            <a:r>
              <a:rPr lang="ko-KR" altLang="en-US" sz="1800" dirty="0"/>
              <a:t>의 크기를 가지게 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마찬가지로 </a:t>
            </a:r>
            <a:r>
              <a:rPr lang="en-US" altLang="ko-KR" sz="1800" i="1" dirty="0"/>
              <a:t>W’</a:t>
            </a:r>
            <a:r>
              <a:rPr lang="en-US" altLang="ko-KR" sz="1800" dirty="0"/>
              <a:t> </a:t>
            </a:r>
            <a:r>
              <a:rPr lang="ko-KR" altLang="en-US" sz="1800" dirty="0"/>
              <a:t>은</a:t>
            </a:r>
            <a:r>
              <a:rPr lang="en-US" altLang="ko-KR" sz="1800" dirty="0"/>
              <a:t> Hidden-Output Layer </a:t>
            </a:r>
            <a:r>
              <a:rPr lang="ko-KR" altLang="en-US" sz="1800" dirty="0"/>
              <a:t>사이의 가중치 행렬로 </a:t>
            </a:r>
            <a:r>
              <a:rPr lang="en-US" altLang="ko-KR" sz="1800" i="1" dirty="0"/>
              <a:t>N </a:t>
            </a:r>
            <a:r>
              <a:rPr lang="en-US" altLang="ko-KR" sz="1800" dirty="0"/>
              <a:t>× </a:t>
            </a:r>
            <a:r>
              <a:rPr lang="en-US" altLang="ko-KR" sz="1800" i="1" dirty="0"/>
              <a:t>V </a:t>
            </a:r>
            <a:r>
              <a:rPr lang="ko-KR" altLang="en-US" sz="1800" dirty="0"/>
              <a:t>의 크기를 가집니다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i="1" dirty="0"/>
              <a:t>N</a:t>
            </a:r>
            <a:r>
              <a:rPr lang="en-US" altLang="ko-KR" sz="1800" dirty="0"/>
              <a:t> </a:t>
            </a:r>
            <a:r>
              <a:rPr lang="ko-KR" altLang="en-US" sz="1800" dirty="0"/>
              <a:t>은</a:t>
            </a:r>
            <a:r>
              <a:rPr lang="en-US" altLang="ko-KR" sz="1800" dirty="0"/>
              <a:t> Embedding-Size</a:t>
            </a:r>
            <a:r>
              <a:rPr lang="ko-KR" altLang="en-US" sz="1800" dirty="0"/>
              <a:t>로 압축하고자 하는 차원을 의미합니다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i="1" dirty="0"/>
              <a:t>C</a:t>
            </a:r>
            <a:r>
              <a:rPr lang="en-US" altLang="ko-KR" sz="1800" dirty="0"/>
              <a:t> </a:t>
            </a:r>
            <a:r>
              <a:rPr lang="ko-KR" altLang="en-US" sz="1800" dirty="0"/>
              <a:t>는</a:t>
            </a:r>
            <a:r>
              <a:rPr lang="en-US" altLang="ko-KR" sz="1800" dirty="0"/>
              <a:t> Context word</a:t>
            </a:r>
            <a:r>
              <a:rPr lang="ko-KR" altLang="en-US" sz="1800" dirty="0"/>
              <a:t>의 개수입니다</a:t>
            </a:r>
            <a:r>
              <a:rPr lang="en-US" altLang="ko-KR" sz="1800" dirty="0"/>
              <a:t>. window size</a:t>
            </a:r>
            <a:r>
              <a:rPr lang="ko-KR" altLang="en-US" sz="1800" dirty="0"/>
              <a:t>가 </a:t>
            </a:r>
            <a:r>
              <a:rPr lang="en-US" altLang="ko-KR" sz="1800" dirty="0"/>
              <a:t>1</a:t>
            </a:r>
            <a:r>
              <a:rPr lang="ko-KR" altLang="en-US" sz="1800" dirty="0"/>
              <a:t>이면 </a:t>
            </a:r>
            <a:r>
              <a:rPr lang="en-US" altLang="ko-KR" sz="1800" dirty="0"/>
              <a:t>2</a:t>
            </a:r>
            <a:r>
              <a:rPr lang="ko-KR" altLang="en-US" sz="1800" dirty="0"/>
              <a:t>가 되겠군요</a:t>
            </a:r>
            <a:r>
              <a:rPr lang="en-US" altLang="ko-KR" sz="1800" dirty="0"/>
              <a:t>.</a:t>
            </a:r>
            <a:endParaRPr lang="ko-KR" altLang="en-US" sz="1800" i="1" dirty="0"/>
          </a:p>
        </p:txBody>
      </p: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E7C0CA5B-1A6B-4CCC-B7D3-CB6B205D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2124"/>
            <a:ext cx="424404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0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  <a:r>
              <a:rPr lang="en-US" altLang="ko-KR" dirty="0"/>
              <a:t> – </a:t>
            </a:r>
            <a:r>
              <a:rPr lang="ko-KR" altLang="en-US" dirty="0"/>
              <a:t>변수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9FC44F3-D592-4D54-A5A0-FFE2EA4EEC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1727" y="1762125"/>
            <a:ext cx="4244048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i="1" dirty="0"/>
              <a:t>h</a:t>
            </a:r>
            <a:r>
              <a:rPr lang="en-US" altLang="ko-KR" sz="1800" dirty="0"/>
              <a:t> </a:t>
            </a:r>
            <a:r>
              <a:rPr lang="ko-KR" altLang="en-US" sz="1800" dirty="0"/>
              <a:t>는 입력 벡터와 행렬 </a:t>
            </a:r>
            <a:r>
              <a:rPr lang="en-US" altLang="ko-KR" sz="1800" i="1" dirty="0"/>
              <a:t>W</a:t>
            </a:r>
            <a:r>
              <a:rPr lang="en-US" altLang="ko-KR" sz="1800" dirty="0"/>
              <a:t> 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내적입니다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입력 벡터가 </a:t>
            </a:r>
            <a:r>
              <a:rPr lang="en-US" altLang="ko-KR" sz="1800" dirty="0"/>
              <a:t>One-hot-vector</a:t>
            </a:r>
            <a:r>
              <a:rPr lang="ko-KR" altLang="en-US" sz="1800" dirty="0"/>
              <a:t>이기 때문에 목표 단어의 </a:t>
            </a:r>
            <a:r>
              <a:rPr lang="en-US" altLang="ko-KR" sz="1800" dirty="0"/>
              <a:t>index</a:t>
            </a:r>
            <a:r>
              <a:rPr lang="ko-KR" altLang="en-US" sz="1800" dirty="0"/>
              <a:t>에 해당하는 </a:t>
            </a:r>
            <a:r>
              <a:rPr lang="en-US" altLang="ko-KR" sz="1800" i="1" dirty="0"/>
              <a:t>W</a:t>
            </a:r>
            <a:r>
              <a:rPr lang="ko-KR" altLang="en-US" sz="1800" dirty="0"/>
              <a:t>의 행 값을 그대로 벡터 </a:t>
            </a:r>
            <a:r>
              <a:rPr lang="en-US" altLang="ko-KR" sz="1800" i="1" dirty="0"/>
              <a:t>h</a:t>
            </a:r>
            <a:r>
              <a:rPr lang="ko-KR" altLang="en-US" sz="1800" dirty="0"/>
              <a:t>로 </a:t>
            </a:r>
            <a:r>
              <a:rPr lang="en-US" altLang="ko-KR" sz="1800" dirty="0"/>
              <a:t>copy</a:t>
            </a:r>
            <a:r>
              <a:rPr lang="ko-KR" altLang="en-US" sz="1800" dirty="0"/>
              <a:t> 해 오는 효과를 가집니다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800" i="1" dirty="0"/>
          </a:p>
          <a:p>
            <a:pPr>
              <a:lnSpc>
                <a:spcPct val="100000"/>
              </a:lnSpc>
            </a:pPr>
            <a:endParaRPr lang="en-US" altLang="ko-KR" sz="1800" i="1" dirty="0"/>
          </a:p>
          <a:p>
            <a:pPr>
              <a:lnSpc>
                <a:spcPct val="100000"/>
              </a:lnSpc>
            </a:pPr>
            <a:endParaRPr lang="en-US" altLang="ko-KR" sz="1800" i="1" dirty="0"/>
          </a:p>
          <a:p>
            <a:pPr>
              <a:lnSpc>
                <a:spcPct val="100000"/>
              </a:lnSpc>
            </a:pPr>
            <a:r>
              <a:rPr lang="en-US" altLang="ko-KR" sz="1800" i="1" dirty="0" err="1"/>
              <a:t>y</a:t>
            </a:r>
            <a:r>
              <a:rPr lang="en-US" altLang="ko-KR" sz="1800" i="1" baseline="-25000" dirty="0" err="1"/>
              <a:t>C,j</a:t>
            </a:r>
            <a:r>
              <a:rPr lang="en-US" altLang="ko-KR" sz="1800" i="1" baseline="-25000" dirty="0"/>
              <a:t> </a:t>
            </a:r>
            <a:r>
              <a:rPr lang="ko-KR" altLang="en-US" sz="1800" dirty="0"/>
              <a:t>는 </a:t>
            </a:r>
            <a:r>
              <a:rPr lang="en-US" altLang="ko-KR" sz="1800" i="1" dirty="0" err="1"/>
              <a:t>x</a:t>
            </a:r>
            <a:r>
              <a:rPr lang="en-US" altLang="ko-KR" sz="1800" i="1" baseline="-25000" dirty="0" err="1"/>
              <a:t>k</a:t>
            </a:r>
            <a:r>
              <a:rPr lang="en-US" altLang="ko-KR" sz="1800" dirty="0"/>
              <a:t> </a:t>
            </a:r>
            <a:r>
              <a:rPr lang="ko-KR" altLang="en-US" sz="1800" dirty="0"/>
              <a:t>가 주어졌을 때</a:t>
            </a:r>
            <a:r>
              <a:rPr lang="en-US" altLang="ko-KR" sz="1800" dirty="0"/>
              <a:t>, Output-Layer</a:t>
            </a:r>
            <a:r>
              <a:rPr lang="ko-KR" altLang="en-US" sz="1800" dirty="0"/>
              <a:t>의 </a:t>
            </a:r>
            <a:r>
              <a:rPr lang="en-US" altLang="ko-KR" sz="1800" i="1" dirty="0"/>
              <a:t>C </a:t>
            </a:r>
            <a:r>
              <a:rPr lang="ko-KR" altLang="en-US" sz="1800" dirty="0"/>
              <a:t>번째 </a:t>
            </a:r>
            <a:r>
              <a:rPr lang="en-US" altLang="ko-KR" sz="1800" dirty="0"/>
              <a:t>panel</a:t>
            </a:r>
            <a:r>
              <a:rPr lang="ko-KR" altLang="en-US" sz="1800" dirty="0"/>
              <a:t>의 </a:t>
            </a:r>
            <a:r>
              <a:rPr lang="en-US" altLang="ko-KR" sz="1800" i="1" dirty="0"/>
              <a:t>j </a:t>
            </a:r>
            <a:r>
              <a:rPr lang="ko-KR" altLang="en-US" sz="1800" dirty="0"/>
              <a:t>번째 단어가 나타날 확률을 의미합니다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i="1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…</a:t>
            </a:r>
            <a:r>
              <a:rPr lang="ko-KR" altLang="en-US" sz="1800" dirty="0" err="1"/>
              <a:t>띠용</a:t>
            </a:r>
            <a:r>
              <a:rPr lang="en-US" altLang="ko-KR" sz="1800" dirty="0"/>
              <a:t>?</a:t>
            </a:r>
          </a:p>
        </p:txBody>
      </p:sp>
      <p:pic>
        <p:nvPicPr>
          <p:cNvPr id="9" name="내용 개체 틀 6">
            <a:extLst>
              <a:ext uri="{FF2B5EF4-FFF2-40B4-BE49-F238E27FC236}">
                <a16:creationId xmlns:a16="http://schemas.microsoft.com/office/drawing/2014/main" id="{E7C0CA5B-1A6B-4CCC-B7D3-CB6B205D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762124"/>
            <a:ext cx="4244048" cy="4676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4E197A-BF5F-4F85-99AB-2D562BF7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27" y="3429000"/>
            <a:ext cx="4255776" cy="9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5F6E-E3A1-4685-ABEC-23A84DDB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 </a:t>
            </a:r>
            <a:r>
              <a:rPr lang="en-US" altLang="ko-KR" dirty="0"/>
              <a:t>– Input-to-Hidden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1B648-62E0-43E8-937D-E0B24A46CA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2300" y="1762125"/>
            <a:ext cx="4439619" cy="4676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부분적으로 보면서 분석해 봅시다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i="1" dirty="0"/>
              <a:t>W</a:t>
            </a:r>
            <a:r>
              <a:rPr lang="en-US" altLang="ko-KR" sz="1800" i="1" baseline="-25000" dirty="0"/>
              <a:t>V×N </a:t>
            </a:r>
            <a:r>
              <a:rPr lang="en-US" altLang="ko-KR" sz="1800" dirty="0"/>
              <a:t>={</a:t>
            </a:r>
            <a:r>
              <a:rPr lang="en-US" altLang="ko-KR" sz="1800" i="1" dirty="0" err="1"/>
              <a:t>w</a:t>
            </a:r>
            <a:r>
              <a:rPr lang="en-US" altLang="ko-KR" sz="1800" i="1" baseline="-25000" dirty="0" err="1"/>
              <a:t>ki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} </a:t>
            </a:r>
            <a:r>
              <a:rPr lang="ko-KR" altLang="en-US" sz="1800" dirty="0"/>
              <a:t>일 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행렬 </a:t>
            </a:r>
            <a:r>
              <a:rPr lang="en-US" altLang="ko-KR" sz="1800" i="1" dirty="0"/>
              <a:t>W</a:t>
            </a:r>
            <a:r>
              <a:rPr lang="en-US" altLang="ko-KR" sz="1800" dirty="0"/>
              <a:t> </a:t>
            </a:r>
            <a:r>
              <a:rPr lang="ko-KR" altLang="en-US" sz="1800" dirty="0"/>
              <a:t>의 </a:t>
            </a:r>
            <a:r>
              <a:rPr lang="en-US" altLang="ko-KR" sz="1800" dirty="0"/>
              <a:t>k</a:t>
            </a:r>
            <a:r>
              <a:rPr lang="ko-KR" altLang="en-US" sz="1800" dirty="0"/>
              <a:t>번째 행 벡터를 </a:t>
            </a:r>
            <a:r>
              <a:rPr lang="en-US" altLang="ko-KR" sz="1800" i="1" dirty="0" err="1"/>
              <a:t>W</a:t>
            </a:r>
            <a:r>
              <a:rPr lang="en-US" altLang="ko-KR" sz="1800" i="1" baseline="-25000" dirty="0" err="1"/>
              <a:t>k</a:t>
            </a:r>
            <a:r>
              <a:rPr lang="en-US" altLang="ko-KR" sz="1800" baseline="-25000" dirty="0"/>
              <a:t> </a:t>
            </a:r>
            <a:r>
              <a:rPr lang="en-US" altLang="ko-KR" sz="1800" i="1" dirty="0"/>
              <a:t/>
            </a:r>
            <a:br>
              <a:rPr lang="en-US" altLang="ko-KR" sz="1800" i="1" dirty="0"/>
            </a:br>
            <a:r>
              <a:rPr lang="en-US" altLang="ko-KR" sz="1800" i="1" dirty="0"/>
              <a:t>W’</a:t>
            </a:r>
            <a:r>
              <a:rPr lang="en-US" altLang="ko-KR" sz="1800" i="1" baseline="-25000" dirty="0"/>
              <a:t>N×V </a:t>
            </a:r>
            <a:r>
              <a:rPr lang="en-US" altLang="ko-KR" sz="1800" dirty="0"/>
              <a:t>={</a:t>
            </a:r>
            <a:r>
              <a:rPr lang="en-US" altLang="ko-KR" sz="1800" i="1" dirty="0" err="1"/>
              <a:t>w’</a:t>
            </a:r>
            <a:r>
              <a:rPr lang="en-US" altLang="ko-KR" sz="1800" i="1" baseline="-25000" dirty="0" err="1"/>
              <a:t>ij</a:t>
            </a:r>
            <a:r>
              <a:rPr lang="en-US" altLang="ko-KR" sz="1800" i="1" baseline="-25000" dirty="0"/>
              <a:t> </a:t>
            </a:r>
            <a:r>
              <a:rPr lang="en-US" altLang="ko-KR" sz="1800" dirty="0"/>
              <a:t>} </a:t>
            </a:r>
            <a:r>
              <a:rPr lang="ko-KR" altLang="en-US" sz="1800" dirty="0"/>
              <a:t>일 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행렬 </a:t>
            </a:r>
            <a:r>
              <a:rPr lang="en-US" altLang="ko-KR" sz="1800" i="1" dirty="0"/>
              <a:t>W’</a:t>
            </a:r>
            <a:r>
              <a:rPr lang="en-US" altLang="ko-KR" sz="1800" dirty="0"/>
              <a:t> </a:t>
            </a:r>
            <a:r>
              <a:rPr lang="ko-KR" altLang="en-US" sz="1800" dirty="0"/>
              <a:t>의 </a:t>
            </a:r>
            <a:r>
              <a:rPr lang="en-US" altLang="ko-KR" sz="1800" dirty="0"/>
              <a:t>j</a:t>
            </a:r>
            <a:r>
              <a:rPr lang="ko-KR" altLang="en-US" sz="1800" dirty="0"/>
              <a:t>번째 열 벡터를 </a:t>
            </a:r>
            <a:r>
              <a:rPr lang="en-US" altLang="ko-KR" sz="1800" i="1" dirty="0" err="1"/>
              <a:t>W’</a:t>
            </a:r>
            <a:r>
              <a:rPr lang="en-US" altLang="ko-KR" sz="1800" i="1" baseline="-25000" dirty="0" err="1"/>
              <a:t>j</a:t>
            </a:r>
            <a:r>
              <a:rPr lang="en-US" altLang="ko-KR" sz="1800" baseline="-25000" dirty="0"/>
              <a:t/>
            </a:r>
            <a:br>
              <a:rPr lang="en-US" altLang="ko-KR" sz="1800" baseline="-25000" dirty="0"/>
            </a:br>
            <a:r>
              <a:rPr lang="ko-KR" altLang="en-US" sz="1800" dirty="0"/>
              <a:t>라고 합시다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Input-Layer</a:t>
            </a:r>
            <a:r>
              <a:rPr lang="ko-KR" altLang="en-US" sz="1800" dirty="0"/>
              <a:t>에서 </a:t>
            </a:r>
            <a:r>
              <a:rPr lang="en-US" altLang="ko-KR" sz="1800" dirty="0"/>
              <a:t>Hidden-Layer</a:t>
            </a:r>
            <a:r>
              <a:rPr lang="ko-KR" altLang="en-US" sz="1800" dirty="0"/>
              <a:t>로의 전사는 별다른 과정이 없습니다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전 슬라이드에서 기술한 바와 같이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i="1" dirty="0" err="1"/>
              <a:t>W</a:t>
            </a:r>
            <a:r>
              <a:rPr lang="en-US" altLang="ko-KR" sz="1800" i="1" baseline="-25000" dirty="0" err="1"/>
              <a:t>k</a:t>
            </a:r>
            <a:r>
              <a:rPr lang="ko-KR" altLang="en-US" sz="1800" dirty="0"/>
              <a:t>가 </a:t>
            </a:r>
            <a:r>
              <a:rPr lang="en-US" altLang="ko-KR" sz="1800" i="1" dirty="0"/>
              <a:t>h</a:t>
            </a:r>
            <a:r>
              <a:rPr lang="ko-KR" altLang="en-US" sz="1800" dirty="0"/>
              <a:t>가 되기 때문입니다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03AD38-BC05-4B71-8DF3-325D8433CB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01 | </a:t>
            </a:r>
            <a:r>
              <a:rPr lang="ko-KR" altLang="en-US" sz="1800" b="1" dirty="0"/>
              <a:t>학습 과정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02 | </a:t>
            </a:r>
            <a:r>
              <a:rPr lang="ko-KR" altLang="en-US" sz="1800" dirty="0"/>
              <a:t>가중치 행렬의 의미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03 | </a:t>
            </a:r>
            <a:r>
              <a:rPr lang="ko-KR" altLang="en-US" sz="1800" dirty="0"/>
              <a:t>흥미로운 학습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2D605-5191-4BE6-947D-49FBF2770D6F}"/>
              </a:ext>
            </a:extLst>
          </p:cNvPr>
          <p:cNvSpPr txBox="1"/>
          <p:nvPr/>
        </p:nvSpPr>
        <p:spPr>
          <a:xfrm>
            <a:off x="-63124" y="857628"/>
            <a:ext cx="311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Skip-Gram </a:t>
            </a:r>
            <a:r>
              <a:rPr lang="ko-KR" altLang="en-US" sz="2300" dirty="0"/>
              <a:t>학습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3FFE3-0E88-4AAF-9A5F-7FE8FBED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69" y="2960176"/>
            <a:ext cx="4081002" cy="22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76635"/>
      </p:ext>
    </p:extLst>
  </p:cSld>
  <p:clrMapOvr>
    <a:masterClrMapping/>
  </p:clrMapOvr>
</p:sld>
</file>

<file path=ppt/theme/theme1.xml><?xml version="1.0" encoding="utf-8"?>
<a:theme xmlns:a="http://schemas.openxmlformats.org/drawingml/2006/main" name="졸프테마">
  <a:themeElements>
    <a:clrScheme name="졸업프로젝트 테마 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A6A4"/>
      </a:accent1>
      <a:accent2>
        <a:srgbClr val="5F5E58"/>
      </a:accent2>
      <a:accent3>
        <a:srgbClr val="D8DFCB"/>
      </a:accent3>
      <a:accent4>
        <a:srgbClr val="6D7D7B"/>
      </a:accent4>
      <a:accent5>
        <a:srgbClr val="49A6A6"/>
      </a:accent5>
      <a:accent6>
        <a:srgbClr val="D0CECE"/>
      </a:accent6>
      <a:hlink>
        <a:srgbClr val="FFFFFF"/>
      </a:hlink>
      <a:folHlink>
        <a:srgbClr val="0C0C0C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졸프테마" id="{8AB7289E-88FD-4A4E-B002-8127F40FB44F}" vid="{D88545C4-CAE2-436B-966E-B94B7BBB07D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졸프테마</Template>
  <TotalTime>3348</TotalTime>
  <Words>1678</Words>
  <Application>Microsoft Office PowerPoint</Application>
  <PresentationFormat>와이드스크린</PresentationFormat>
  <Paragraphs>401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Apple SD Gothic Neo</vt:lpstr>
      <vt:lpstr>맑은 고딕</vt:lpstr>
      <vt:lpstr>Segoe Print</vt:lpstr>
      <vt:lpstr>Cambria Math</vt:lpstr>
      <vt:lpstr>Arial</vt:lpstr>
      <vt:lpstr>Times New Roman</vt:lpstr>
      <vt:lpstr>HY헤드라인M</vt:lpstr>
      <vt:lpstr>졸프테마</vt:lpstr>
      <vt:lpstr>PowerPoint 프레젠테이션</vt:lpstr>
      <vt:lpstr>개요</vt:lpstr>
      <vt:lpstr>CBOW (Continuous Bag-of-Words) 개요</vt:lpstr>
      <vt:lpstr>Skip-gram 개요</vt:lpstr>
      <vt:lpstr>성능 비교</vt:lpstr>
      <vt:lpstr>학습 과정 – 입력 데이터 생성</vt:lpstr>
      <vt:lpstr>학습 과정 – 변수 정의</vt:lpstr>
      <vt:lpstr>학습 과정 – 변수 정의</vt:lpstr>
      <vt:lpstr>학습 과정 – Input-to-Hidden</vt:lpstr>
      <vt:lpstr>학습 과정 – Hidden-to-Output(1)</vt:lpstr>
      <vt:lpstr>학습 과정 – Hidden-to-Output(2)</vt:lpstr>
      <vt:lpstr>학습 과정 – Hidden-to-Output(2)</vt:lpstr>
      <vt:lpstr>학습 과정 – 예제(1)</vt:lpstr>
      <vt:lpstr>학습 과정 – 예제(2)</vt:lpstr>
      <vt:lpstr>학습 과정 – 예제(3)</vt:lpstr>
      <vt:lpstr>학습 과정 – 예제(3)</vt:lpstr>
      <vt:lpstr>학습 과정 – Output-Layer</vt:lpstr>
      <vt:lpstr>학습 과정 - Backpropagation</vt:lpstr>
      <vt:lpstr>가중치 행렬의 의미</vt:lpstr>
      <vt:lpstr>흥미로운 학습 기법 – Negative Sampling</vt:lpstr>
      <vt:lpstr>흥미로운 학습 기법 – Negative Sampling</vt:lpstr>
      <vt:lpstr>흥미로운 학습 기법 – Negative Sampling</vt:lpstr>
      <vt:lpstr>흥미로운 학습 기법 – Subsampling</vt:lpstr>
      <vt:lpstr>TensorFlow Example</vt:lpstr>
      <vt:lpstr>TensorFlow Example</vt:lpstr>
      <vt:lpstr>TensorFlow Example</vt:lpstr>
      <vt:lpstr>TensorFlow Example</vt:lpstr>
      <vt:lpstr>TensorFlow Example</vt:lpstr>
      <vt:lpstr>TensorFlow Example</vt:lpstr>
      <vt:lpstr>TensorFlow Example</vt:lpstr>
      <vt:lpstr>Word2Vec 모델 활용</vt:lpstr>
      <vt:lpstr>Item2Vec 모델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오주민</dc:creator>
  <cp:lastModifiedBy>Windows 사용자</cp:lastModifiedBy>
  <cp:revision>140</cp:revision>
  <dcterms:created xsi:type="dcterms:W3CDTF">2016-03-15T17:22:02Z</dcterms:created>
  <dcterms:modified xsi:type="dcterms:W3CDTF">2018-01-04T09:07:57Z</dcterms:modified>
</cp:coreProperties>
</file>